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
  </p:notesMasterIdLst>
  <p:sldIdLst>
    <p:sldId id="291" r:id="rId2"/>
    <p:sldId id="281" r:id="rId3"/>
    <p:sldId id="290" r:id="rId4"/>
    <p:sldId id="297" r:id="rId5"/>
    <p:sldId id="293" r:id="rId6"/>
    <p:sldId id="294" r:id="rId7"/>
    <p:sldId id="296" r:id="rId8"/>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1pPr>
    <a:lvl2pPr marL="4572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2pPr>
    <a:lvl3pPr marL="9144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3pPr>
    <a:lvl4pPr marL="13716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4pPr>
    <a:lvl5pPr marL="18288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5pPr>
    <a:lvl6pPr marL="2286000" algn="l" defTabSz="914400" rtl="0" eaLnBrk="1" latinLnBrk="0" hangingPunct="1">
      <a:defRPr kern="1200">
        <a:solidFill>
          <a:schemeClr val="tx1"/>
        </a:solidFill>
        <a:latin typeface="Calibri" pitchFamily="34" charset="0"/>
        <a:ea typeface="ＭＳ Ｐゴシック" pitchFamily="1" charset="-128"/>
        <a:cs typeface="+mn-cs"/>
      </a:defRPr>
    </a:lvl6pPr>
    <a:lvl7pPr marL="2743200" algn="l" defTabSz="914400" rtl="0" eaLnBrk="1" latinLnBrk="0" hangingPunct="1">
      <a:defRPr kern="1200">
        <a:solidFill>
          <a:schemeClr val="tx1"/>
        </a:solidFill>
        <a:latin typeface="Calibri" pitchFamily="34" charset="0"/>
        <a:ea typeface="ＭＳ Ｐゴシック" pitchFamily="1" charset="-128"/>
        <a:cs typeface="+mn-cs"/>
      </a:defRPr>
    </a:lvl7pPr>
    <a:lvl8pPr marL="3200400" algn="l" defTabSz="914400" rtl="0" eaLnBrk="1" latinLnBrk="0" hangingPunct="1">
      <a:defRPr kern="1200">
        <a:solidFill>
          <a:schemeClr val="tx1"/>
        </a:solidFill>
        <a:latin typeface="Calibri" pitchFamily="34" charset="0"/>
        <a:ea typeface="ＭＳ Ｐゴシック" pitchFamily="1" charset="-128"/>
        <a:cs typeface="+mn-cs"/>
      </a:defRPr>
    </a:lvl8pPr>
    <a:lvl9pPr marL="3657600" algn="l" defTabSz="914400" rtl="0" eaLnBrk="1" latinLnBrk="0" hangingPunct="1">
      <a:defRPr kern="1200">
        <a:solidFill>
          <a:schemeClr val="tx1"/>
        </a:solidFill>
        <a:latin typeface="Calibri" pitchFamily="34" charset="0"/>
        <a:ea typeface="ＭＳ Ｐゴシック" pitchFamily="1"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39B0D4"/>
    <a:srgbClr val="727272"/>
    <a:srgbClr val="010000"/>
    <a:srgbClr val="FFA751"/>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660"/>
  </p:normalViewPr>
  <p:slideViewPr>
    <p:cSldViewPr snapToGrid="0" snapToObjects="1">
      <p:cViewPr varScale="1">
        <p:scale>
          <a:sx n="97" d="100"/>
          <a:sy n="97" d="100"/>
        </p:scale>
        <p:origin x="360" y="72"/>
      </p:cViewPr>
      <p:guideLst>
        <p:guide orient="horz" pos="2160"/>
        <p:guide pos="3840"/>
      </p:guideLst>
    </p:cSldViewPr>
  </p:slid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C4D5ADD5-2BBC-4A94-8F86-D9013941F742}" type="datetimeFigureOut">
              <a:rPr lang="en-US"/>
              <a:pPr/>
              <a:t>9/22/2025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C790738-CFC9-4A5E-8424-6B42AA5706F7}" type="slidenum">
              <a:rPr lang="en-US"/>
              <a:pPr/>
              <a:t>‹#›</a:t>
            </a:fld>
            <a:endParaRPr lang="en-US"/>
          </a:p>
        </p:txBody>
      </p:sp>
    </p:spTree>
    <p:extLst>
      <p:ext uri="{BB962C8B-B14F-4D97-AF65-F5344CB8AC3E}">
        <p14:creationId xmlns:p14="http://schemas.microsoft.com/office/powerpoint/2010/main" val="23574945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1" charset="-128"/>
            </a:endParaRPr>
          </a:p>
        </p:txBody>
      </p:sp>
      <p:sp>
        <p:nvSpPr>
          <p:cNvPr id="16387" name="Slide Number Placeholder 3"/>
          <p:cNvSpPr>
            <a:spLocks noGrp="1"/>
          </p:cNvSpPr>
          <p:nvPr>
            <p:ph type="sldNum" sz="quarter" idx="5"/>
          </p:nvPr>
        </p:nvSpPr>
        <p:spPr bwMode="auto">
          <a:noFill/>
          <a:ln>
            <a:miter lim="800000"/>
            <a:headEnd/>
            <a:tailEnd/>
          </a:ln>
        </p:spPr>
        <p:txBody>
          <a:bodyPr/>
          <a:lstStyle/>
          <a:p>
            <a:fld id="{65F62A7E-A2F8-438F-9CF8-47DE63F471B4}" type="slidenum">
              <a:rPr lang="en-US"/>
              <a:pPr/>
              <a:t>2</a:t>
            </a:fld>
            <a:endParaRPr lang="en-US"/>
          </a:p>
        </p:txBody>
      </p:sp>
    </p:spTree>
    <p:extLst>
      <p:ext uri="{BB962C8B-B14F-4D97-AF65-F5344CB8AC3E}">
        <p14:creationId xmlns:p14="http://schemas.microsoft.com/office/powerpoint/2010/main" val="2904073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1" charset="-128"/>
            </a:endParaRPr>
          </a:p>
        </p:txBody>
      </p:sp>
      <p:sp>
        <p:nvSpPr>
          <p:cNvPr id="18435" name="Slide Number Placeholder 3"/>
          <p:cNvSpPr>
            <a:spLocks noGrp="1"/>
          </p:cNvSpPr>
          <p:nvPr>
            <p:ph type="sldNum" sz="quarter" idx="5"/>
          </p:nvPr>
        </p:nvSpPr>
        <p:spPr bwMode="auto">
          <a:noFill/>
          <a:ln>
            <a:miter lim="800000"/>
            <a:headEnd/>
            <a:tailEnd/>
          </a:ln>
        </p:spPr>
        <p:txBody>
          <a:bodyPr/>
          <a:lstStyle/>
          <a:p>
            <a:fld id="{0CA7B74D-3791-4AC6-8451-F10DBCCCDD9A}" type="slidenum">
              <a:rPr lang="en-US"/>
              <a:pPr/>
              <a:t>3</a:t>
            </a:fld>
            <a:endParaRPr lang="en-US"/>
          </a:p>
        </p:txBody>
      </p:sp>
    </p:spTree>
    <p:extLst>
      <p:ext uri="{BB962C8B-B14F-4D97-AF65-F5344CB8AC3E}">
        <p14:creationId xmlns:p14="http://schemas.microsoft.com/office/powerpoint/2010/main" val="233520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1" charset="-128"/>
            </a:endParaRPr>
          </a:p>
        </p:txBody>
      </p:sp>
      <p:sp>
        <p:nvSpPr>
          <p:cNvPr id="18435" name="Slide Number Placeholder 3"/>
          <p:cNvSpPr>
            <a:spLocks noGrp="1"/>
          </p:cNvSpPr>
          <p:nvPr>
            <p:ph type="sldNum" sz="quarter" idx="5"/>
          </p:nvPr>
        </p:nvSpPr>
        <p:spPr bwMode="auto">
          <a:noFill/>
          <a:ln>
            <a:miter lim="800000"/>
            <a:headEnd/>
            <a:tailEnd/>
          </a:ln>
        </p:spPr>
        <p:txBody>
          <a:bodyPr/>
          <a:lstStyle/>
          <a:p>
            <a:fld id="{0CA7B74D-3791-4AC6-8451-F10DBCCCDD9A}" type="slidenum">
              <a:rPr lang="en-US"/>
              <a:pPr/>
              <a:t>4</a:t>
            </a:fld>
            <a:endParaRPr lang="en-US"/>
          </a:p>
        </p:txBody>
      </p:sp>
    </p:spTree>
    <p:extLst>
      <p:ext uri="{BB962C8B-B14F-4D97-AF65-F5344CB8AC3E}">
        <p14:creationId xmlns:p14="http://schemas.microsoft.com/office/powerpoint/2010/main" val="2335206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1" charset="-128"/>
            </a:endParaRPr>
          </a:p>
        </p:txBody>
      </p:sp>
      <p:sp>
        <p:nvSpPr>
          <p:cNvPr id="18435" name="Slide Number Placeholder 3"/>
          <p:cNvSpPr>
            <a:spLocks noGrp="1"/>
          </p:cNvSpPr>
          <p:nvPr>
            <p:ph type="sldNum" sz="quarter" idx="5"/>
          </p:nvPr>
        </p:nvSpPr>
        <p:spPr bwMode="auto">
          <a:noFill/>
          <a:ln>
            <a:miter lim="800000"/>
            <a:headEnd/>
            <a:tailEnd/>
          </a:ln>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CA7B74D-3791-4AC6-8451-F10DBCCCDD9A}" type="slidenum">
              <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1" charset="-128"/>
              <a:cs typeface="+mn-cs"/>
            </a:endParaRPr>
          </a:p>
        </p:txBody>
      </p:sp>
    </p:spTree>
    <p:extLst>
      <p:ext uri="{BB962C8B-B14F-4D97-AF65-F5344CB8AC3E}">
        <p14:creationId xmlns:p14="http://schemas.microsoft.com/office/powerpoint/2010/main" val="3773505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1" charset="-128"/>
            </a:endParaRPr>
          </a:p>
        </p:txBody>
      </p:sp>
      <p:sp>
        <p:nvSpPr>
          <p:cNvPr id="18435" name="Slide Number Placeholder 3"/>
          <p:cNvSpPr>
            <a:spLocks noGrp="1"/>
          </p:cNvSpPr>
          <p:nvPr>
            <p:ph type="sldNum" sz="quarter" idx="5"/>
          </p:nvPr>
        </p:nvSpPr>
        <p:spPr bwMode="auto">
          <a:noFill/>
          <a:ln>
            <a:miter lim="800000"/>
            <a:headEnd/>
            <a:tailEnd/>
          </a:ln>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CA7B74D-3791-4AC6-8451-F10DBCCCDD9A}" type="slidenum">
              <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1" charset="-128"/>
              <a:cs typeface="+mn-cs"/>
            </a:endParaRPr>
          </a:p>
        </p:txBody>
      </p:sp>
    </p:spTree>
    <p:extLst>
      <p:ext uri="{BB962C8B-B14F-4D97-AF65-F5344CB8AC3E}">
        <p14:creationId xmlns:p14="http://schemas.microsoft.com/office/powerpoint/2010/main" val="2641722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1" charset="-128"/>
            </a:endParaRPr>
          </a:p>
        </p:txBody>
      </p:sp>
      <p:sp>
        <p:nvSpPr>
          <p:cNvPr id="18435" name="Slide Number Placeholder 3"/>
          <p:cNvSpPr>
            <a:spLocks noGrp="1"/>
          </p:cNvSpPr>
          <p:nvPr>
            <p:ph type="sldNum" sz="quarter" idx="5"/>
          </p:nvPr>
        </p:nvSpPr>
        <p:spPr bwMode="auto">
          <a:noFill/>
          <a:ln>
            <a:miter lim="800000"/>
            <a:headEnd/>
            <a:tailEnd/>
          </a:ln>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CA7B74D-3791-4AC6-8451-F10DBCCCDD9A}" type="slidenum">
              <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1" charset="-128"/>
              <a:cs typeface="+mn-cs"/>
            </a:endParaRPr>
          </a:p>
        </p:txBody>
      </p:sp>
    </p:spTree>
    <p:extLst>
      <p:ext uri="{BB962C8B-B14F-4D97-AF65-F5344CB8AC3E}">
        <p14:creationId xmlns:p14="http://schemas.microsoft.com/office/powerpoint/2010/main" val="190867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E60792E3-D524-454C-8AFD-A91972900BCB}" type="datetime1">
              <a:rPr lang="en-US" smtClean="0"/>
              <a:t>9/22/2025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6" name="Slide Number Placeholder 5"/>
          <p:cNvSpPr>
            <a:spLocks noGrp="1"/>
          </p:cNvSpPr>
          <p:nvPr>
            <p:ph type="sldNum" sz="quarter" idx="12"/>
          </p:nvPr>
        </p:nvSpPr>
        <p:spPr/>
        <p:txBody>
          <a:bodyPr/>
          <a:lstStyle>
            <a:lvl1pPr>
              <a:defRPr/>
            </a:lvl1pPr>
          </a:lstStyle>
          <a:p>
            <a:fld id="{5B7E1BAA-A38D-40DE-B22C-DF9BD7D8205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53C3A68-6922-42D3-8905-ECC2D82A3469}" type="datetime1">
              <a:rPr lang="en-US" smtClean="0"/>
              <a:t>9/22/2025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6" name="Slide Number Placeholder 5"/>
          <p:cNvSpPr>
            <a:spLocks noGrp="1"/>
          </p:cNvSpPr>
          <p:nvPr>
            <p:ph type="sldNum" sz="quarter" idx="12"/>
          </p:nvPr>
        </p:nvSpPr>
        <p:spPr/>
        <p:txBody>
          <a:bodyPr/>
          <a:lstStyle>
            <a:lvl1pPr>
              <a:defRPr/>
            </a:lvl1pPr>
          </a:lstStyle>
          <a:p>
            <a:fld id="{94FDD027-5576-4F27-AAB6-1D994836EE7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B69E9F4-7604-4950-A8B2-8ACDEDB1506E}" type="datetime1">
              <a:rPr lang="en-US" smtClean="0"/>
              <a:t>9/22/2025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6" name="Slide Number Placeholder 5"/>
          <p:cNvSpPr>
            <a:spLocks noGrp="1"/>
          </p:cNvSpPr>
          <p:nvPr>
            <p:ph type="sldNum" sz="quarter" idx="12"/>
          </p:nvPr>
        </p:nvSpPr>
        <p:spPr/>
        <p:txBody>
          <a:bodyPr/>
          <a:lstStyle>
            <a:lvl1pPr>
              <a:defRPr/>
            </a:lvl1pPr>
          </a:lstStyle>
          <a:p>
            <a:fld id="{2957CE61-8714-431B-A40A-01B1C5541AB7}"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08B7524-32A2-4C20-A58C-BC3BAA1042FC}" type="datetime1">
              <a:rPr lang="en-US" smtClean="0"/>
              <a:t>9/22/2025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6" name="Slide Number Placeholder 5"/>
          <p:cNvSpPr>
            <a:spLocks noGrp="1"/>
          </p:cNvSpPr>
          <p:nvPr>
            <p:ph type="sldNum" sz="quarter" idx="12"/>
          </p:nvPr>
        </p:nvSpPr>
        <p:spPr/>
        <p:txBody>
          <a:bodyPr/>
          <a:lstStyle>
            <a:lvl1pPr>
              <a:defRPr/>
            </a:lvl1pPr>
          </a:lstStyle>
          <a:p>
            <a:fld id="{677C3CE7-23F7-4828-823C-E0205DF2CF97}"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E994447-D6B2-43BB-A877-57F1A267B999}" type="datetime1">
              <a:rPr lang="en-US" smtClean="0"/>
              <a:t>9/22/2025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6" name="Slide Number Placeholder 5"/>
          <p:cNvSpPr>
            <a:spLocks noGrp="1"/>
          </p:cNvSpPr>
          <p:nvPr>
            <p:ph type="sldNum" sz="quarter" idx="12"/>
          </p:nvPr>
        </p:nvSpPr>
        <p:spPr/>
        <p:txBody>
          <a:bodyPr/>
          <a:lstStyle>
            <a:lvl1pPr>
              <a:defRPr/>
            </a:lvl1pPr>
          </a:lstStyle>
          <a:p>
            <a:fld id="{41DB31D2-2A87-4F4C-A9AD-05C6CC2B321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68920E16-BD35-483C-AA6B-346FC7E46DEA}" type="datetime1">
              <a:rPr lang="en-US" smtClean="0"/>
              <a:t>9/22/2025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7" name="Slide Number Placeholder 5"/>
          <p:cNvSpPr>
            <a:spLocks noGrp="1"/>
          </p:cNvSpPr>
          <p:nvPr>
            <p:ph type="sldNum" sz="quarter" idx="12"/>
          </p:nvPr>
        </p:nvSpPr>
        <p:spPr/>
        <p:txBody>
          <a:bodyPr/>
          <a:lstStyle>
            <a:lvl1pPr>
              <a:defRPr/>
            </a:lvl1pPr>
          </a:lstStyle>
          <a:p>
            <a:fld id="{E1FC16D9-1635-4844-816A-0A8A2160FAD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2FEAC6F8-5103-4FC0-A69E-5C6AE6469DA8}" type="datetime1">
              <a:rPr lang="en-US" smtClean="0"/>
              <a:t>9/22/2025</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9" name="Slide Number Placeholder 5"/>
          <p:cNvSpPr>
            <a:spLocks noGrp="1"/>
          </p:cNvSpPr>
          <p:nvPr>
            <p:ph type="sldNum" sz="quarter" idx="12"/>
          </p:nvPr>
        </p:nvSpPr>
        <p:spPr/>
        <p:txBody>
          <a:bodyPr/>
          <a:lstStyle>
            <a:lvl1pPr>
              <a:defRPr/>
            </a:lvl1pPr>
          </a:lstStyle>
          <a:p>
            <a:fld id="{71C4100A-98DE-4944-910A-A93F5CA9F724}"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C60C6921-0627-4C8F-83D5-0CF936D2FFDD}" type="datetime1">
              <a:rPr lang="en-US" smtClean="0"/>
              <a:t>9/22/2025</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5" name="Slide Number Placeholder 5"/>
          <p:cNvSpPr>
            <a:spLocks noGrp="1"/>
          </p:cNvSpPr>
          <p:nvPr>
            <p:ph type="sldNum" sz="quarter" idx="12"/>
          </p:nvPr>
        </p:nvSpPr>
        <p:spPr/>
        <p:txBody>
          <a:bodyPr/>
          <a:lstStyle>
            <a:lvl1pPr>
              <a:defRPr/>
            </a:lvl1pPr>
          </a:lstStyle>
          <a:p>
            <a:fld id="{6A63342B-5A73-45DC-864D-086DE78037E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2FF08AD7-8103-40F8-983C-E2BA6BB9CBE0}" type="datetime1">
              <a:rPr lang="en-US" smtClean="0"/>
              <a:t>9/22/2025</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4" name="Slide Number Placeholder 5"/>
          <p:cNvSpPr>
            <a:spLocks noGrp="1"/>
          </p:cNvSpPr>
          <p:nvPr>
            <p:ph type="sldNum" sz="quarter" idx="12"/>
          </p:nvPr>
        </p:nvSpPr>
        <p:spPr/>
        <p:txBody>
          <a:bodyPr/>
          <a:lstStyle>
            <a:lvl1pPr>
              <a:defRPr/>
            </a:lvl1pPr>
          </a:lstStyle>
          <a:p>
            <a:fld id="{B635AFB3-1ACD-44AC-8702-86B1729DF03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F8C06B4-9380-4A4D-AF49-A3596E17DAF5}" type="datetime1">
              <a:rPr lang="en-US" smtClean="0"/>
              <a:t>9/22/2025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7" name="Slide Number Placeholder 5"/>
          <p:cNvSpPr>
            <a:spLocks noGrp="1"/>
          </p:cNvSpPr>
          <p:nvPr>
            <p:ph type="sldNum" sz="quarter" idx="12"/>
          </p:nvPr>
        </p:nvSpPr>
        <p:spPr/>
        <p:txBody>
          <a:bodyPr/>
          <a:lstStyle>
            <a:lvl1pPr>
              <a:defRPr/>
            </a:lvl1pPr>
          </a:lstStyle>
          <a:p>
            <a:fld id="{05CF15F3-5E77-4C57-9E21-50D6D1D6C022}"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EF7FDEF1-C582-4E22-9E77-D68326471F28}" type="datetime1">
              <a:rPr lang="en-US" smtClean="0"/>
              <a:t>9/22/2025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7" name="Slide Number Placeholder 5"/>
          <p:cNvSpPr>
            <a:spLocks noGrp="1"/>
          </p:cNvSpPr>
          <p:nvPr>
            <p:ph type="sldNum" sz="quarter" idx="12"/>
          </p:nvPr>
        </p:nvSpPr>
        <p:spPr/>
        <p:txBody>
          <a:bodyPr/>
          <a:lstStyle>
            <a:lvl1pPr>
              <a:defRPr/>
            </a:lvl1pPr>
          </a:lstStyle>
          <a:p>
            <a:fld id="{1242169A-B3C7-4FB6-967F-AF95F4EB331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47625"/>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095375"/>
            <a:ext cx="10972800" cy="5030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TradeGothic" pitchFamily="1" charset="0"/>
              </a:defRPr>
            </a:lvl1pPr>
          </a:lstStyle>
          <a:p>
            <a:fld id="{780A9602-A9A9-453F-AEF1-37B5837E02CD}" type="datetime1">
              <a:rPr lang="en-US" smtClean="0"/>
              <a:t>9/22/2025</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TradeGothic"/>
                <a:ea typeface="+mn-ea"/>
                <a:cs typeface="+mn-cs"/>
              </a:defRPr>
            </a:lvl1pPr>
          </a:lstStyle>
          <a:p>
            <a:pPr>
              <a:defRPr/>
            </a:pPr>
            <a:r>
              <a:rPr lang="en-US"/>
              <a:t>@SIH Idea submission- Template</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TradeGothic" pitchFamily="1" charset="0"/>
              </a:defRPr>
            </a:lvl1pPr>
          </a:lstStyle>
          <a:p>
            <a:fld id="{1411BA53-830D-4830-BB65-E58DBE17D0B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0" fontAlgn="base" hangingPunct="0">
        <a:spcBef>
          <a:spcPct val="0"/>
        </a:spcBef>
        <a:spcAft>
          <a:spcPct val="0"/>
        </a:spcAft>
        <a:defRPr sz="4400" kern="1200">
          <a:solidFill>
            <a:schemeClr val="tx1"/>
          </a:solidFill>
          <a:latin typeface="TradeGothic"/>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TradeGothic"/>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TradeGothic"/>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TradeGothic"/>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TradeGothic"/>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TradeGothic"/>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pngkey.com/download/u2t4u2i1t4r5i1y3_png-file-svg-white-database-icon-transparent/"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hyperlink" Target="https://how2electronics.com/interfacing-triad-spectroscopy-sensor-as7265x-with-arduino/" TargetMode="External"/><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matitihvrguidefix.z13.web.core.windows.net/esp32s3-dev-module-arduino.html" TargetMode="Externa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3.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frontiersin.org/articles/10.3389/fmars.2022.975875/full" TargetMode="Externa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marinedebris.noaa.gov/" TargetMode="External"/><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hyperlink" Target="https://www.sciencedirect.com/science/article/abs/pii/S0165993623003485" TargetMode="Externa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4">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6">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6780" y="851521"/>
            <a:ext cx="4638605"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120848B-B2B4-45BE-A961-AEC0B06CF41B}"/>
              </a:ext>
            </a:extLst>
          </p:cNvPr>
          <p:cNvPicPr>
            <a:picLocks noChangeAspect="1"/>
          </p:cNvPicPr>
          <p:nvPr/>
        </p:nvPicPr>
        <p:blipFill rotWithShape="1">
          <a:blip r:embed="rId2"/>
          <a:srcRect r="59916"/>
          <a:stretch/>
        </p:blipFill>
        <p:spPr>
          <a:xfrm>
            <a:off x="6854891" y="1715881"/>
            <a:ext cx="3203509" cy="3426237"/>
          </a:xfrm>
          <a:prstGeom prst="rect">
            <a:avLst/>
          </a:prstGeom>
        </p:spPr>
      </p:pic>
      <p:sp>
        <p:nvSpPr>
          <p:cNvPr id="8" name="Title 7"/>
          <p:cNvSpPr>
            <a:spLocks noGrp="1"/>
          </p:cNvSpPr>
          <p:nvPr>
            <p:ph type="ctrTitle"/>
          </p:nvPr>
        </p:nvSpPr>
        <p:spPr>
          <a:xfrm>
            <a:off x="331286" y="-526757"/>
            <a:ext cx="10363200" cy="2076450"/>
          </a:xfrm>
        </p:spPr>
        <p:txBody>
          <a:bodyPr/>
          <a:lstStyle/>
          <a:p>
            <a:r>
              <a:rPr lang="en-US" sz="4000" b="1" dirty="0">
                <a:solidFill>
                  <a:schemeClr val="tx2"/>
                </a:solidFill>
                <a:latin typeface="Garamond" panose="02020404030301010803" pitchFamily="18" charset="0"/>
              </a:rPr>
              <a:t>SMART INDIA HACKATHON 2025</a:t>
            </a:r>
            <a:endParaRPr lang="en-IN" sz="4000" b="1" dirty="0">
              <a:solidFill>
                <a:schemeClr val="tx2"/>
              </a:solidFill>
              <a:latin typeface="Garamond" panose="02020404030301010803" pitchFamily="18" charset="0"/>
            </a:endParaRPr>
          </a:p>
        </p:txBody>
      </p:sp>
      <p:sp>
        <p:nvSpPr>
          <p:cNvPr id="10" name="TextBox 9"/>
          <p:cNvSpPr txBox="1"/>
          <p:nvPr/>
        </p:nvSpPr>
        <p:spPr>
          <a:xfrm>
            <a:off x="244575" y="851521"/>
            <a:ext cx="6373331" cy="5262979"/>
          </a:xfrm>
          <a:prstGeom prst="rect">
            <a:avLst/>
          </a:prstGeom>
          <a:noFill/>
        </p:spPr>
        <p:txBody>
          <a:bodyPr wrap="square" rtlCol="0">
            <a:spAutoFit/>
          </a:bodyPr>
          <a:lstStyle/>
          <a:p>
            <a:endParaRPr lang="en-US" sz="1600" dirty="0"/>
          </a:p>
          <a:p>
            <a:pPr marL="285750" indent="-285750" algn="just">
              <a:lnSpc>
                <a:spcPct val="20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Problem Statement ID – </a:t>
            </a:r>
            <a:r>
              <a:rPr lang="en-US" sz="2000" dirty="0">
                <a:latin typeface="Arial" panose="020B0604020202020204" pitchFamily="34" charset="0"/>
                <a:cs typeface="Arial" panose="020B0604020202020204" pitchFamily="34" charset="0"/>
              </a:rPr>
              <a:t>SIH25036</a:t>
            </a:r>
          </a:p>
          <a:p>
            <a:pPr marL="285750" indent="-285750" algn="just">
              <a:lnSpc>
                <a:spcPct val="20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Problem Statement Title- </a:t>
            </a:r>
            <a:r>
              <a:rPr lang="en-US" sz="2000" dirty="0">
                <a:latin typeface="Arial" panose="020B0604020202020204" pitchFamily="34" charset="0"/>
                <a:cs typeface="Arial" panose="020B0604020202020204" pitchFamily="34" charset="0"/>
              </a:rPr>
              <a:t>Development of Sensor for Detection of Microplastics – Ministry of Earth Sciences(</a:t>
            </a:r>
            <a:r>
              <a:rPr lang="en-US" sz="2000" dirty="0" err="1">
                <a:latin typeface="Arial" panose="020B0604020202020204" pitchFamily="34" charset="0"/>
                <a:cs typeface="Arial" panose="020B0604020202020204" pitchFamily="34" charset="0"/>
              </a:rPr>
              <a:t>MoES</a:t>
            </a:r>
            <a:r>
              <a:rPr lang="en-US" sz="2000" dirty="0">
                <a:latin typeface="Arial" panose="020B0604020202020204" pitchFamily="34" charset="0"/>
                <a:cs typeface="Arial" panose="020B0604020202020204" pitchFamily="34" charset="0"/>
              </a:rPr>
              <a:t>)</a:t>
            </a:r>
          </a:p>
          <a:p>
            <a:pPr marL="285750" indent="-285750" algn="just">
              <a:lnSpc>
                <a:spcPct val="20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Theme- </a:t>
            </a:r>
            <a:r>
              <a:rPr lang="en-US" sz="2000" dirty="0">
                <a:latin typeface="Arial" panose="020B0604020202020204" pitchFamily="34" charset="0"/>
                <a:cs typeface="Arial" panose="020B0604020202020204" pitchFamily="34" charset="0"/>
              </a:rPr>
              <a:t>Miscellaneous</a:t>
            </a:r>
            <a:endParaRPr lang="en-US" sz="2000" b="1" dirty="0">
              <a:latin typeface="Arial" panose="020B0604020202020204" pitchFamily="34" charset="0"/>
              <a:cs typeface="Arial" panose="020B0604020202020204" pitchFamily="34" charset="0"/>
            </a:endParaRPr>
          </a:p>
          <a:p>
            <a:pPr marL="285750" indent="-285750" algn="just">
              <a:lnSpc>
                <a:spcPct val="20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PS Category- </a:t>
            </a:r>
            <a:r>
              <a:rPr lang="en-US" sz="2000" dirty="0">
                <a:latin typeface="Arial" panose="020B0604020202020204" pitchFamily="34" charset="0"/>
                <a:cs typeface="Arial" panose="020B0604020202020204" pitchFamily="34" charset="0"/>
              </a:rPr>
              <a:t>Hardware</a:t>
            </a:r>
          </a:p>
          <a:p>
            <a:pPr marL="285750" indent="-285750" algn="just">
              <a:lnSpc>
                <a:spcPct val="20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Team ID- </a:t>
            </a:r>
          </a:p>
          <a:p>
            <a:pPr marL="285750" indent="-285750" algn="just">
              <a:lnSpc>
                <a:spcPct val="20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Team Name- </a:t>
            </a:r>
            <a:r>
              <a:rPr lang="en-US" sz="2000" dirty="0">
                <a:latin typeface="Arial" panose="020B0604020202020204" pitchFamily="34" charset="0"/>
                <a:cs typeface="Arial" panose="020B0604020202020204" pitchFamily="34" charset="0"/>
              </a:rPr>
              <a:t>Innov8</a:t>
            </a:r>
            <a:endParaRPr lang="en-IN" sz="2000" b="1" dirty="0">
              <a:latin typeface="Arial" panose="020B0604020202020204" pitchFamily="34" charset="0"/>
              <a:cs typeface="Arial" panose="020B0604020202020204" pitchFamily="34" charset="0"/>
            </a:endParaRPr>
          </a:p>
        </p:txBody>
      </p:sp>
      <p:pic>
        <p:nvPicPr>
          <p:cNvPr id="1026" name="Picture 2" descr="https://www.sih.gov.in/img1/SIH-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366" y="6297"/>
            <a:ext cx="2209120" cy="11228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8B875D5-EA47-26E1-EB99-302C460DF55C}"/>
              </a:ext>
            </a:extLst>
          </p:cNvPr>
          <p:cNvSpPr/>
          <p:nvPr/>
        </p:nvSpPr>
        <p:spPr>
          <a:xfrm>
            <a:off x="6419086" y="4641996"/>
            <a:ext cx="1069850" cy="12527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9" name="Rectangle 8"/>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dirty="0">
              <a:solidFill>
                <a:schemeClr val="accent2">
                  <a:lumMod val="75000"/>
                </a:schemeClr>
              </a:solidFill>
              <a:latin typeface="+mn-lt"/>
              <a:ea typeface="+mn-ea"/>
            </a:endParaRPr>
          </a:p>
        </p:txBody>
      </p:sp>
      <p:sp>
        <p:nvSpPr>
          <p:cNvPr id="15361" name="Title 1"/>
          <p:cNvSpPr>
            <a:spLocks noGrp="1"/>
          </p:cNvSpPr>
          <p:nvPr>
            <p:ph type="title"/>
          </p:nvPr>
        </p:nvSpPr>
        <p:spPr>
          <a:xfrm>
            <a:off x="182998" y="-73152"/>
            <a:ext cx="10972800" cy="1143000"/>
          </a:xfrm>
        </p:spPr>
        <p:txBody>
          <a:bodyPr/>
          <a:lstStyle/>
          <a:p>
            <a:pPr eaLnBrk="1" hangingPunct="1"/>
            <a:br>
              <a:rPr lang="en-US" sz="3600" b="1" dirty="0">
                <a:latin typeface="Times New Roman" panose="02020603050405020304" pitchFamily="18" charset="0"/>
                <a:ea typeface="ＭＳ Ｐゴシック" pitchFamily="1" charset="-128"/>
                <a:cs typeface="Times New Roman" panose="02020603050405020304" pitchFamily="18" charset="0"/>
              </a:rPr>
            </a:br>
            <a:r>
              <a:rPr lang="en-US" sz="3600" b="1" dirty="0">
                <a:latin typeface="Times New Roman" panose="02020603050405020304" pitchFamily="18" charset="0"/>
                <a:ea typeface="ＭＳ Ｐゴシック" pitchFamily="1" charset="-128"/>
                <a:cs typeface="Times New Roman" panose="02020603050405020304" pitchFamily="18" charset="0"/>
              </a:rPr>
              <a:t>IDEA TITLE</a:t>
            </a:r>
          </a:p>
        </p:txBody>
      </p:sp>
      <p:sp>
        <p:nvSpPr>
          <p:cNvPr id="15362" name="TextBox 8"/>
          <p:cNvSpPr txBox="1">
            <a:spLocks noChangeArrowheads="1"/>
          </p:cNvSpPr>
          <p:nvPr/>
        </p:nvSpPr>
        <p:spPr bwMode="auto">
          <a:xfrm>
            <a:off x="164591" y="3273190"/>
            <a:ext cx="5084065" cy="2923877"/>
          </a:xfrm>
          <a:prstGeom prst="rect">
            <a:avLst/>
          </a:prstGeom>
          <a:noFill/>
          <a:ln w="9525">
            <a:noFill/>
            <a:miter lim="800000"/>
            <a:headEnd/>
            <a:tailEnd/>
          </a:ln>
        </p:spPr>
        <p:txBody>
          <a:bodyPr wrap="square">
            <a:spAutoFit/>
          </a:bodyPr>
          <a:lstStyle/>
          <a:p>
            <a:pPr marL="342900" indent="-342900">
              <a:buFont typeface="Wingdings" panose="05000000000000000000" pitchFamily="2" charset="2"/>
              <a:buChar char="v"/>
            </a:pPr>
            <a:r>
              <a:rPr lang="en-US" sz="2400" b="1" u="sng" dirty="0">
                <a:solidFill>
                  <a:schemeClr val="tx2"/>
                </a:solidFill>
                <a:latin typeface="Times New Roman" panose="02020603050405020304" pitchFamily="18" charset="0"/>
                <a:cs typeface="Times New Roman" panose="02020603050405020304" pitchFamily="18" charset="0"/>
              </a:rPr>
              <a:t>MP Detector</a:t>
            </a:r>
            <a:endParaRPr lang="en-US" sz="1600" u="sng" dirty="0">
              <a:solidFill>
                <a:schemeClr val="tx2"/>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We process water samples through a dark chamber with controlled illumination. A multispectral sensor and camera capture spectral and image data, which are analyzed by an AI model to detect and classify microplastics. If abnormal levels are found, the system logs results and alerts the monitoring team via a mobile app.</a:t>
            </a:r>
          </a:p>
        </p:txBody>
      </p:sp>
      <p:sp>
        <p:nvSpPr>
          <p:cNvPr id="6" name="Slide Number Placeholder 5"/>
          <p:cNvSpPr>
            <a:spLocks noGrp="1"/>
          </p:cNvSpPr>
          <p:nvPr>
            <p:ph type="sldNum" sz="quarter" idx="12"/>
          </p:nvPr>
        </p:nvSpPr>
        <p:spPr/>
        <p:txBody>
          <a:bodyPr/>
          <a:lstStyle/>
          <a:p>
            <a:fld id="{677C3CE7-23F7-4828-823C-E0205DF2CF97}" type="slidenum">
              <a:rPr lang="en-US" b="1" smtClean="0">
                <a:solidFill>
                  <a:schemeClr val="bg1"/>
                </a:solidFill>
              </a:rPr>
              <a:pPr/>
              <a:t>2</a:t>
            </a:fld>
            <a:endParaRPr lang="en-US" b="1" dirty="0">
              <a:solidFill>
                <a:schemeClr val="bg1"/>
              </a:solidFill>
            </a:endParaRPr>
          </a:p>
        </p:txBody>
      </p:sp>
      <p:sp>
        <p:nvSpPr>
          <p:cNvPr id="7" name="Footer Placeholder 6"/>
          <p:cNvSpPr>
            <a:spLocks noGrp="1"/>
          </p:cNvSpPr>
          <p:nvPr>
            <p:ph type="ftr" sz="quarter" idx="11"/>
          </p:nvPr>
        </p:nvSpPr>
        <p:spPr>
          <a:xfrm>
            <a:off x="4648200" y="6356353"/>
            <a:ext cx="3204000" cy="365125"/>
          </a:xfrm>
        </p:spPr>
        <p:txBody>
          <a:bodyPr/>
          <a:lstStyle/>
          <a:p>
            <a:pPr>
              <a:defRPr/>
            </a:pPr>
            <a:r>
              <a:rPr lang="en-US">
                <a:solidFill>
                  <a:schemeClr val="bg1"/>
                </a:solidFill>
              </a:rPr>
              <a:t>@SIH Idea submission- Template</a:t>
            </a:r>
            <a:endParaRPr lang="en-US" dirty="0">
              <a:solidFill>
                <a:schemeClr val="bg1"/>
              </a:solidFill>
            </a:endParaRPr>
          </a:p>
        </p:txBody>
      </p:sp>
      <p:sp>
        <p:nvSpPr>
          <p:cNvPr id="10" name="Oval 9" descr="Your startup LOGO">
            <a:extLst>
              <a:ext uri="{FF2B5EF4-FFF2-40B4-BE49-F238E27FC236}">
                <a16:creationId xmlns:a16="http://schemas.microsoft.com/office/drawing/2014/main" id="{5DBCE864-823D-4A13-9607-5DA1F0ED5FB8}"/>
              </a:ext>
              <a:ext uri="{C183D7F6-B498-43B3-948B-1728B52AA6E4}">
                <adec:decorative xmlns:adec="http://schemas.microsoft.com/office/drawing/2017/decorative" val="0"/>
              </a:ext>
            </a:extLst>
          </p:cNvPr>
          <p:cNvSpPr/>
          <p:nvPr/>
        </p:nvSpPr>
        <p:spPr>
          <a:xfrm>
            <a:off x="329773" y="252246"/>
            <a:ext cx="1251857" cy="807334"/>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Innov8</a:t>
            </a:r>
            <a:endParaRPr lang="en-IN" dirty="0"/>
          </a:p>
        </p:txBody>
      </p:sp>
      <p:pic>
        <p:nvPicPr>
          <p:cNvPr id="12" name="Picture 2" descr="https://www.sih.gov.in/img1/SIH-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2DCBB4-FD7B-7033-C6ED-45E405FD9964}"/>
              </a:ext>
            </a:extLst>
          </p:cNvPr>
          <p:cNvSpPr txBox="1"/>
          <p:nvPr/>
        </p:nvSpPr>
        <p:spPr>
          <a:xfrm>
            <a:off x="182998" y="1292772"/>
            <a:ext cx="4901066" cy="1754326"/>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PROBLEM STATEMENT</a:t>
            </a:r>
          </a:p>
          <a:p>
            <a:r>
              <a:rPr lang="en-US" sz="2000" b="1" dirty="0">
                <a:latin typeface="Times New Roman" panose="02020603050405020304" pitchFamily="18" charset="0"/>
                <a:cs typeface="Times New Roman" panose="02020603050405020304" pitchFamily="18" charset="0"/>
              </a:rPr>
              <a:t>Expected Solution: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portable battery powered sensor system</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Detecting &amp; classifying Microplastics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Fast results with minimal sample prep</a:t>
            </a:r>
            <a:endParaRPr lang="en-IN" sz="20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438D22CA-394B-1FF8-F7F3-3ACA6564880D}"/>
              </a:ext>
            </a:extLst>
          </p:cNvPr>
          <p:cNvSpPr/>
          <p:nvPr/>
        </p:nvSpPr>
        <p:spPr>
          <a:xfrm>
            <a:off x="5596128" y="1292772"/>
            <a:ext cx="1298448" cy="6457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n>
                  <a:solidFill>
                    <a:schemeClr val="tx1"/>
                  </a:solidFill>
                </a:ln>
                <a:solidFill>
                  <a:schemeClr val="tx1"/>
                </a:solidFill>
                <a:latin typeface="Times New Roman" panose="02020603050405020304" pitchFamily="18" charset="0"/>
                <a:cs typeface="Times New Roman" panose="02020603050405020304" pitchFamily="18" charset="0"/>
              </a:rPr>
              <a:t>Water Inlet</a:t>
            </a:r>
            <a:endParaRPr lang="en-IN" sz="16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E1A46F0-E21D-174F-6382-FBA58C4EF8DC}"/>
              </a:ext>
            </a:extLst>
          </p:cNvPr>
          <p:cNvSpPr/>
          <p:nvPr/>
        </p:nvSpPr>
        <p:spPr>
          <a:xfrm>
            <a:off x="7452360" y="1292772"/>
            <a:ext cx="1152144" cy="6457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n>
                  <a:solidFill>
                    <a:schemeClr val="tx1"/>
                  </a:solidFill>
                </a:ln>
                <a:solidFill>
                  <a:schemeClr val="tx1"/>
                </a:solidFill>
                <a:latin typeface="Times New Roman" panose="02020603050405020304" pitchFamily="18" charset="0"/>
                <a:cs typeface="Times New Roman" panose="02020603050405020304" pitchFamily="18" charset="0"/>
              </a:rPr>
              <a:t>Pre-Filtering</a:t>
            </a:r>
            <a:endParaRPr lang="en-IN" sz="14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5A5BD0D8-953E-44BA-E214-6D48DA87EA88}"/>
              </a:ext>
            </a:extLst>
          </p:cNvPr>
          <p:cNvCxnSpPr>
            <a:stCxn id="3" idx="6"/>
            <a:endCxn id="8" idx="1"/>
          </p:cNvCxnSpPr>
          <p:nvPr/>
        </p:nvCxnSpPr>
        <p:spPr>
          <a:xfrm>
            <a:off x="6894576" y="1615650"/>
            <a:ext cx="557784"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14" name="Rectangle 13">
            <a:extLst>
              <a:ext uri="{FF2B5EF4-FFF2-40B4-BE49-F238E27FC236}">
                <a16:creationId xmlns:a16="http://schemas.microsoft.com/office/drawing/2014/main" id="{1EC43D1C-FF8B-02DF-B6FA-AB68728B3D72}"/>
              </a:ext>
            </a:extLst>
          </p:cNvPr>
          <p:cNvSpPr/>
          <p:nvPr/>
        </p:nvSpPr>
        <p:spPr>
          <a:xfrm>
            <a:off x="9354312" y="1292772"/>
            <a:ext cx="1234440" cy="6457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n>
                  <a:solidFill>
                    <a:schemeClr val="tx1"/>
                  </a:solidFill>
                </a:ln>
                <a:solidFill>
                  <a:schemeClr val="tx1"/>
                </a:solidFill>
                <a:latin typeface="Times New Roman" panose="02020603050405020304" pitchFamily="18" charset="0"/>
                <a:cs typeface="Times New Roman" panose="02020603050405020304" pitchFamily="18" charset="0"/>
              </a:rPr>
              <a:t>Flow Cuvette/ Membrane</a:t>
            </a:r>
            <a:endParaRPr lang="en-IN" sz="14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93378E09-C2A6-D597-0887-B70FDC506673}"/>
              </a:ext>
            </a:extLst>
          </p:cNvPr>
          <p:cNvCxnSpPr>
            <a:stCxn id="8" idx="3"/>
            <a:endCxn id="14" idx="1"/>
          </p:cNvCxnSpPr>
          <p:nvPr/>
        </p:nvCxnSpPr>
        <p:spPr>
          <a:xfrm>
            <a:off x="8604504" y="1615650"/>
            <a:ext cx="7498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17" name="Rectangle 16">
            <a:extLst>
              <a:ext uri="{FF2B5EF4-FFF2-40B4-BE49-F238E27FC236}">
                <a16:creationId xmlns:a16="http://schemas.microsoft.com/office/drawing/2014/main" id="{AC3DD121-22FD-5D49-9707-3C728CA3D093}"/>
              </a:ext>
            </a:extLst>
          </p:cNvPr>
          <p:cNvSpPr/>
          <p:nvPr/>
        </p:nvSpPr>
        <p:spPr>
          <a:xfrm>
            <a:off x="9075420" y="2414016"/>
            <a:ext cx="2857500" cy="19293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8" name="Oval 17">
            <a:extLst>
              <a:ext uri="{FF2B5EF4-FFF2-40B4-BE49-F238E27FC236}">
                <a16:creationId xmlns:a16="http://schemas.microsoft.com/office/drawing/2014/main" id="{01846258-DC84-6A1D-F976-8BD755C71E54}"/>
              </a:ext>
            </a:extLst>
          </p:cNvPr>
          <p:cNvSpPr/>
          <p:nvPr/>
        </p:nvSpPr>
        <p:spPr>
          <a:xfrm>
            <a:off x="9226295" y="2633472"/>
            <a:ext cx="1106421" cy="6397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n>
                  <a:solidFill>
                    <a:schemeClr val="tx1"/>
                  </a:solidFill>
                </a:ln>
                <a:solidFill>
                  <a:schemeClr val="tx1"/>
                </a:solidFill>
                <a:latin typeface="Times New Roman" panose="02020603050405020304" pitchFamily="18" charset="0"/>
                <a:cs typeface="Times New Roman" panose="02020603050405020304" pitchFamily="18" charset="0"/>
              </a:rPr>
              <a:t>White  Light</a:t>
            </a:r>
            <a:endParaRPr lang="en-IN" sz="14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A046ACE1-7C03-2CBC-8FF6-DFEA6BDC9D67}"/>
              </a:ext>
            </a:extLst>
          </p:cNvPr>
          <p:cNvCxnSpPr>
            <a:stCxn id="14" idx="2"/>
          </p:cNvCxnSpPr>
          <p:nvPr/>
        </p:nvCxnSpPr>
        <p:spPr>
          <a:xfrm flipH="1">
            <a:off x="9966960" y="1938528"/>
            <a:ext cx="4572" cy="47548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21" name="Rectangle 20">
            <a:extLst>
              <a:ext uri="{FF2B5EF4-FFF2-40B4-BE49-F238E27FC236}">
                <a16:creationId xmlns:a16="http://schemas.microsoft.com/office/drawing/2014/main" id="{F60348BB-B2F9-55E9-862A-707A2245D4C2}"/>
              </a:ext>
            </a:extLst>
          </p:cNvPr>
          <p:cNvSpPr/>
          <p:nvPr/>
        </p:nvSpPr>
        <p:spPr>
          <a:xfrm>
            <a:off x="10497312" y="2633472"/>
            <a:ext cx="1234440" cy="639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n>
                  <a:solidFill>
                    <a:schemeClr val="tx1"/>
                  </a:solidFill>
                </a:ln>
                <a:solidFill>
                  <a:schemeClr val="tx1"/>
                </a:solidFill>
                <a:latin typeface="Times New Roman" panose="02020603050405020304" pitchFamily="18" charset="0"/>
                <a:cs typeface="Times New Roman" panose="02020603050405020304" pitchFamily="18" charset="0"/>
              </a:rPr>
              <a:t>AS7265x</a:t>
            </a:r>
          </a:p>
          <a:p>
            <a:pPr algn="ctr"/>
            <a:r>
              <a:rPr lang="en-US" sz="1400" dirty="0">
                <a:ln>
                  <a:solidFill>
                    <a:schemeClr val="tx1"/>
                  </a:solidFill>
                </a:ln>
                <a:solidFill>
                  <a:schemeClr val="tx1"/>
                </a:solidFill>
                <a:latin typeface="Times New Roman" panose="02020603050405020304" pitchFamily="18" charset="0"/>
                <a:cs typeface="Times New Roman" panose="02020603050405020304" pitchFamily="18" charset="0"/>
              </a:rPr>
              <a:t>Spectrometer</a:t>
            </a:r>
            <a:endParaRPr lang="en-IN" sz="14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FB05D67-CC4D-C3EE-725C-DE42F6CD6F34}"/>
              </a:ext>
            </a:extLst>
          </p:cNvPr>
          <p:cNvSpPr/>
          <p:nvPr/>
        </p:nvSpPr>
        <p:spPr>
          <a:xfrm>
            <a:off x="10497312" y="3557016"/>
            <a:ext cx="1234440" cy="5145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n>
                  <a:solidFill>
                    <a:schemeClr val="tx1"/>
                  </a:solidFill>
                </a:ln>
                <a:solidFill>
                  <a:schemeClr val="tx1"/>
                </a:solidFill>
                <a:latin typeface="Times New Roman" panose="02020603050405020304" pitchFamily="18" charset="0"/>
                <a:cs typeface="Times New Roman" panose="02020603050405020304" pitchFamily="18" charset="0"/>
              </a:rPr>
              <a:t>ESP32-S3(OV2640)</a:t>
            </a:r>
            <a:endParaRPr lang="en-IN" sz="14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4E022CFB-0741-1C04-86F2-61A0A111DD7A}"/>
              </a:ext>
            </a:extLst>
          </p:cNvPr>
          <p:cNvCxnSpPr>
            <a:stCxn id="21" idx="2"/>
            <a:endCxn id="22" idx="0"/>
          </p:cNvCxnSpPr>
          <p:nvPr/>
        </p:nvCxnSpPr>
        <p:spPr>
          <a:xfrm>
            <a:off x="11114532" y="3273190"/>
            <a:ext cx="0" cy="28382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6" name="Straight Connector 25">
            <a:extLst>
              <a:ext uri="{FF2B5EF4-FFF2-40B4-BE49-F238E27FC236}">
                <a16:creationId xmlns:a16="http://schemas.microsoft.com/office/drawing/2014/main" id="{24AE0496-7A6B-447E-A1E6-754741FAC46F}"/>
              </a:ext>
            </a:extLst>
          </p:cNvPr>
          <p:cNvCxnSpPr>
            <a:cxnSpLocks/>
            <a:stCxn id="18" idx="6"/>
          </p:cNvCxnSpPr>
          <p:nvPr/>
        </p:nvCxnSpPr>
        <p:spPr>
          <a:xfrm>
            <a:off x="10332716" y="2953331"/>
            <a:ext cx="164596" cy="0"/>
          </a:xfrm>
          <a:prstGeom prst="line">
            <a:avLst/>
          </a:prstGeom>
        </p:spPr>
        <p:style>
          <a:lnRef idx="2">
            <a:schemeClr val="dk1"/>
          </a:lnRef>
          <a:fillRef idx="1">
            <a:schemeClr val="lt1"/>
          </a:fillRef>
          <a:effectRef idx="0">
            <a:schemeClr val="dk1"/>
          </a:effectRef>
          <a:fontRef idx="minor">
            <a:schemeClr val="dk1"/>
          </a:fontRef>
        </p:style>
      </p:cxnSp>
      <p:sp>
        <p:nvSpPr>
          <p:cNvPr id="31" name="Rectangle: Rounded Corners 30">
            <a:extLst>
              <a:ext uri="{FF2B5EF4-FFF2-40B4-BE49-F238E27FC236}">
                <a16:creationId xmlns:a16="http://schemas.microsoft.com/office/drawing/2014/main" id="{C54F8B93-0C72-681D-04B7-34A1A0A1EBFB}"/>
              </a:ext>
            </a:extLst>
          </p:cNvPr>
          <p:cNvSpPr/>
          <p:nvPr/>
        </p:nvSpPr>
        <p:spPr>
          <a:xfrm>
            <a:off x="9226296" y="3557016"/>
            <a:ext cx="932688" cy="5145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ln>
                  <a:solidFill>
                    <a:schemeClr val="tx1"/>
                  </a:solidFill>
                </a:ln>
                <a:solidFill>
                  <a:schemeClr val="tx1"/>
                </a:solidFill>
                <a:latin typeface="Times New Roman" panose="02020603050405020304" pitchFamily="18" charset="0"/>
                <a:cs typeface="Times New Roman" panose="02020603050405020304" pitchFamily="18" charset="0"/>
              </a:rPr>
              <a:t>TinyML</a:t>
            </a:r>
            <a:endParaRPr lang="en-US" sz="1400" dirty="0">
              <a:ln>
                <a:solidFill>
                  <a:schemeClr val="tx1"/>
                </a:solidFill>
              </a:ln>
              <a:solidFill>
                <a:schemeClr val="tx1"/>
              </a:solidFill>
              <a:latin typeface="Times New Roman" panose="02020603050405020304" pitchFamily="18" charset="0"/>
              <a:cs typeface="Times New Roman" panose="02020603050405020304" pitchFamily="18" charset="0"/>
            </a:endParaRPr>
          </a:p>
          <a:p>
            <a:pPr algn="ctr"/>
            <a:r>
              <a:rPr lang="en-US" sz="1400" dirty="0">
                <a:ln>
                  <a:solidFill>
                    <a:schemeClr val="tx1"/>
                  </a:solidFill>
                </a:ln>
                <a:solidFill>
                  <a:schemeClr val="tx1"/>
                </a:solidFill>
                <a:latin typeface="Times New Roman" panose="02020603050405020304" pitchFamily="18" charset="0"/>
                <a:cs typeface="Times New Roman" panose="02020603050405020304" pitchFamily="18" charset="0"/>
              </a:rPr>
              <a:t>Model</a:t>
            </a:r>
            <a:endParaRPr lang="en-IN" sz="14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cxnSp>
        <p:nvCxnSpPr>
          <p:cNvPr id="33" name="Straight Arrow Connector 32">
            <a:extLst>
              <a:ext uri="{FF2B5EF4-FFF2-40B4-BE49-F238E27FC236}">
                <a16:creationId xmlns:a16="http://schemas.microsoft.com/office/drawing/2014/main" id="{0CEA7B6E-7DC1-99CB-DF24-57B91FCB94F1}"/>
              </a:ext>
            </a:extLst>
          </p:cNvPr>
          <p:cNvCxnSpPr>
            <a:stCxn id="22" idx="1"/>
            <a:endCxn id="31" idx="3"/>
          </p:cNvCxnSpPr>
          <p:nvPr/>
        </p:nvCxnSpPr>
        <p:spPr>
          <a:xfrm flipH="1" flipV="1">
            <a:off x="10158984" y="3814284"/>
            <a:ext cx="338328" cy="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34" name="TextBox 33">
            <a:extLst>
              <a:ext uri="{FF2B5EF4-FFF2-40B4-BE49-F238E27FC236}">
                <a16:creationId xmlns:a16="http://schemas.microsoft.com/office/drawing/2014/main" id="{27ACA774-E4C1-4C72-1CC1-8065FE3E95FF}"/>
              </a:ext>
            </a:extLst>
          </p:cNvPr>
          <p:cNvSpPr txBox="1"/>
          <p:nvPr/>
        </p:nvSpPr>
        <p:spPr>
          <a:xfrm>
            <a:off x="10588752" y="2083046"/>
            <a:ext cx="1603248"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b="1" dirty="0">
                <a:latin typeface="Times New Roman" panose="02020603050405020304" pitchFamily="18" charset="0"/>
                <a:cs typeface="Times New Roman" panose="02020603050405020304" pitchFamily="18" charset="0"/>
              </a:rPr>
              <a:t>Dark Chamber</a:t>
            </a:r>
            <a:endParaRPr lang="en-IN" sz="1600" b="1" dirty="0">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6FB57C93-DC56-65B4-8584-A5B7EECDF42E}"/>
              </a:ext>
            </a:extLst>
          </p:cNvPr>
          <p:cNvSpPr/>
          <p:nvPr/>
        </p:nvSpPr>
        <p:spPr>
          <a:xfrm>
            <a:off x="9075420" y="4764024"/>
            <a:ext cx="2857500" cy="13188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cxnSp>
        <p:nvCxnSpPr>
          <p:cNvPr id="37" name="Straight Arrow Connector 36">
            <a:extLst>
              <a:ext uri="{FF2B5EF4-FFF2-40B4-BE49-F238E27FC236}">
                <a16:creationId xmlns:a16="http://schemas.microsoft.com/office/drawing/2014/main" id="{F3B36798-6862-F919-3DD8-8A1938D70D13}"/>
              </a:ext>
            </a:extLst>
          </p:cNvPr>
          <p:cNvCxnSpPr/>
          <p:nvPr/>
        </p:nvCxnSpPr>
        <p:spPr>
          <a:xfrm flipV="1">
            <a:off x="9592056" y="4343397"/>
            <a:ext cx="0" cy="42062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38" name="Oval 37">
            <a:extLst>
              <a:ext uri="{FF2B5EF4-FFF2-40B4-BE49-F238E27FC236}">
                <a16:creationId xmlns:a16="http://schemas.microsoft.com/office/drawing/2014/main" id="{6375556A-ADC0-F58C-3132-38C37C37F5AA}"/>
              </a:ext>
            </a:extLst>
          </p:cNvPr>
          <p:cNvSpPr/>
          <p:nvPr/>
        </p:nvSpPr>
        <p:spPr>
          <a:xfrm>
            <a:off x="10799064" y="5010547"/>
            <a:ext cx="996696" cy="6874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n>
                  <a:solidFill>
                    <a:schemeClr val="tx1"/>
                  </a:solidFill>
                </a:ln>
                <a:solidFill>
                  <a:schemeClr val="tx1"/>
                </a:solidFill>
                <a:latin typeface="Times New Roman" panose="02020603050405020304" pitchFamily="18" charset="0"/>
                <a:cs typeface="Times New Roman" panose="02020603050405020304" pitchFamily="18" charset="0"/>
              </a:rPr>
              <a:t>Li-ion 18650 cells</a:t>
            </a:r>
            <a:endParaRPr lang="en-IN" sz="14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sp>
        <p:nvSpPr>
          <p:cNvPr id="39" name="Oval 38">
            <a:extLst>
              <a:ext uri="{FF2B5EF4-FFF2-40B4-BE49-F238E27FC236}">
                <a16:creationId xmlns:a16="http://schemas.microsoft.com/office/drawing/2014/main" id="{1951183B-AF1A-85AC-9373-3D97F635A0B8}"/>
              </a:ext>
            </a:extLst>
          </p:cNvPr>
          <p:cNvSpPr/>
          <p:nvPr/>
        </p:nvSpPr>
        <p:spPr>
          <a:xfrm>
            <a:off x="9226296" y="5035869"/>
            <a:ext cx="1271016" cy="6346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n>
                  <a:solidFill>
                    <a:schemeClr val="tx1"/>
                  </a:solidFill>
                </a:ln>
                <a:solidFill>
                  <a:schemeClr val="tx1"/>
                </a:solidFill>
                <a:latin typeface="Times New Roman" panose="02020603050405020304" pitchFamily="18" charset="0"/>
                <a:cs typeface="Times New Roman" panose="02020603050405020304" pitchFamily="18" charset="0"/>
              </a:rPr>
              <a:t>Voltage Regulator</a:t>
            </a:r>
            <a:endParaRPr lang="en-IN" sz="14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cxnSp>
        <p:nvCxnSpPr>
          <p:cNvPr id="41" name="Straight Connector 40">
            <a:extLst>
              <a:ext uri="{FF2B5EF4-FFF2-40B4-BE49-F238E27FC236}">
                <a16:creationId xmlns:a16="http://schemas.microsoft.com/office/drawing/2014/main" id="{68364630-78D6-D477-4754-6F5FD41C2961}"/>
              </a:ext>
            </a:extLst>
          </p:cNvPr>
          <p:cNvCxnSpPr>
            <a:stCxn id="39" idx="6"/>
            <a:endCxn id="38" idx="2"/>
          </p:cNvCxnSpPr>
          <p:nvPr/>
        </p:nvCxnSpPr>
        <p:spPr>
          <a:xfrm>
            <a:off x="10497312" y="5353196"/>
            <a:ext cx="301752" cy="1055"/>
          </a:xfrm>
          <a:prstGeom prst="line">
            <a:avLst/>
          </a:prstGeom>
        </p:spPr>
        <p:style>
          <a:lnRef idx="2">
            <a:schemeClr val="dk1"/>
          </a:lnRef>
          <a:fillRef idx="1">
            <a:schemeClr val="lt1"/>
          </a:fillRef>
          <a:effectRef idx="0">
            <a:schemeClr val="dk1"/>
          </a:effectRef>
          <a:fontRef idx="minor">
            <a:schemeClr val="dk1"/>
          </a:fontRef>
        </p:style>
      </p:cxnSp>
      <p:sp>
        <p:nvSpPr>
          <p:cNvPr id="42" name="TextBox 41">
            <a:extLst>
              <a:ext uri="{FF2B5EF4-FFF2-40B4-BE49-F238E27FC236}">
                <a16:creationId xmlns:a16="http://schemas.microsoft.com/office/drawing/2014/main" id="{7FCE5FB6-3514-269A-143A-67C55B77CF84}"/>
              </a:ext>
            </a:extLst>
          </p:cNvPr>
          <p:cNvSpPr txBox="1"/>
          <p:nvPr/>
        </p:nvSpPr>
        <p:spPr>
          <a:xfrm>
            <a:off x="9944101" y="4416552"/>
            <a:ext cx="2285997"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b="1" dirty="0">
                <a:latin typeface="Times New Roman" panose="02020603050405020304" pitchFamily="18" charset="0"/>
                <a:cs typeface="Times New Roman" panose="02020603050405020304" pitchFamily="18" charset="0"/>
              </a:rPr>
              <a:t>Power Management</a:t>
            </a:r>
            <a:endParaRPr lang="en-IN" b="1" dirty="0">
              <a:latin typeface="Times New Roman" panose="02020603050405020304" pitchFamily="18" charset="0"/>
              <a:cs typeface="Times New Roman" panose="02020603050405020304" pitchFamily="18" charset="0"/>
            </a:endParaRPr>
          </a:p>
        </p:txBody>
      </p:sp>
      <p:sp>
        <p:nvSpPr>
          <p:cNvPr id="43" name="Rectangle 42">
            <a:extLst>
              <a:ext uri="{FF2B5EF4-FFF2-40B4-BE49-F238E27FC236}">
                <a16:creationId xmlns:a16="http://schemas.microsoft.com/office/drawing/2014/main" id="{198D00D0-6287-D838-F5B2-A37C2E39FD2F}"/>
              </a:ext>
            </a:extLst>
          </p:cNvPr>
          <p:cNvSpPr/>
          <p:nvPr/>
        </p:nvSpPr>
        <p:spPr>
          <a:xfrm>
            <a:off x="5614416" y="2633472"/>
            <a:ext cx="2679189" cy="1508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cxnSp>
        <p:nvCxnSpPr>
          <p:cNvPr id="45" name="Straight Arrow Connector 44">
            <a:extLst>
              <a:ext uri="{FF2B5EF4-FFF2-40B4-BE49-F238E27FC236}">
                <a16:creationId xmlns:a16="http://schemas.microsoft.com/office/drawing/2014/main" id="{F1A535D1-DA43-CF88-6843-BD566A668218}"/>
              </a:ext>
            </a:extLst>
          </p:cNvPr>
          <p:cNvCxnSpPr>
            <a:cxnSpLocks/>
            <a:stCxn id="17" idx="1"/>
            <a:endCxn id="43" idx="3"/>
          </p:cNvCxnSpPr>
          <p:nvPr/>
        </p:nvCxnSpPr>
        <p:spPr>
          <a:xfrm flipH="1">
            <a:off x="8293605" y="3378707"/>
            <a:ext cx="781815" cy="914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46" name="TextBox 45">
            <a:extLst>
              <a:ext uri="{FF2B5EF4-FFF2-40B4-BE49-F238E27FC236}">
                <a16:creationId xmlns:a16="http://schemas.microsoft.com/office/drawing/2014/main" id="{180A38CA-99F9-E5AD-B696-DE24E1EE3645}"/>
              </a:ext>
            </a:extLst>
          </p:cNvPr>
          <p:cNvSpPr txBox="1"/>
          <p:nvPr/>
        </p:nvSpPr>
        <p:spPr>
          <a:xfrm>
            <a:off x="8357616" y="3090672"/>
            <a:ext cx="832104"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b="1" dirty="0">
                <a:latin typeface="Times New Roman" panose="02020603050405020304" pitchFamily="18" charset="0"/>
                <a:cs typeface="Times New Roman" panose="02020603050405020304" pitchFamily="18" charset="0"/>
              </a:rPr>
              <a:t>Wi-Fi</a:t>
            </a:r>
            <a:endParaRPr lang="en-IN" sz="1600" b="1" dirty="0">
              <a:latin typeface="Times New Roman" panose="02020603050405020304" pitchFamily="18" charset="0"/>
              <a:cs typeface="Times New Roman" panose="02020603050405020304" pitchFamily="18" charset="0"/>
            </a:endParaRPr>
          </a:p>
        </p:txBody>
      </p:sp>
      <p:sp>
        <p:nvSpPr>
          <p:cNvPr id="47" name="Oval 46">
            <a:extLst>
              <a:ext uri="{FF2B5EF4-FFF2-40B4-BE49-F238E27FC236}">
                <a16:creationId xmlns:a16="http://schemas.microsoft.com/office/drawing/2014/main" id="{10FE609B-8B60-5ECA-AE78-10B11F9371BA}"/>
              </a:ext>
            </a:extLst>
          </p:cNvPr>
          <p:cNvSpPr/>
          <p:nvPr/>
        </p:nvSpPr>
        <p:spPr>
          <a:xfrm>
            <a:off x="7150608" y="3044771"/>
            <a:ext cx="1005837" cy="67368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n>
                  <a:solidFill>
                    <a:schemeClr val="tx1"/>
                  </a:solidFill>
                </a:ln>
                <a:solidFill>
                  <a:schemeClr val="tx1"/>
                </a:solidFill>
                <a:latin typeface="Times New Roman" panose="02020603050405020304" pitchFamily="18" charset="0"/>
                <a:cs typeface="Times New Roman" panose="02020603050405020304" pitchFamily="18" charset="0"/>
              </a:rPr>
              <a:t>Mobile App</a:t>
            </a:r>
            <a:endParaRPr lang="en-IN" sz="14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5F2976C4-5785-335D-398A-BD7228A0A318}"/>
              </a:ext>
            </a:extLst>
          </p:cNvPr>
          <p:cNvSpPr/>
          <p:nvPr/>
        </p:nvSpPr>
        <p:spPr>
          <a:xfrm>
            <a:off x="5696712" y="3047098"/>
            <a:ext cx="1170432" cy="6713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n>
                  <a:solidFill>
                    <a:schemeClr val="tx1"/>
                  </a:solidFill>
                </a:ln>
                <a:solidFill>
                  <a:schemeClr val="tx1"/>
                </a:solidFill>
                <a:latin typeface="Times New Roman" panose="02020603050405020304" pitchFamily="18" charset="0"/>
                <a:cs typeface="Times New Roman" panose="02020603050405020304" pitchFamily="18" charset="0"/>
              </a:rPr>
              <a:t>Data Visualization</a:t>
            </a:r>
            <a:endParaRPr lang="en-IN" sz="14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cxnSp>
        <p:nvCxnSpPr>
          <p:cNvPr id="52" name="Straight Connector 51">
            <a:extLst>
              <a:ext uri="{FF2B5EF4-FFF2-40B4-BE49-F238E27FC236}">
                <a16:creationId xmlns:a16="http://schemas.microsoft.com/office/drawing/2014/main" id="{B13E550F-7C3A-5DAC-206E-9C89033A879F}"/>
              </a:ext>
            </a:extLst>
          </p:cNvPr>
          <p:cNvCxnSpPr>
            <a:cxnSpLocks/>
            <a:stCxn id="50" idx="3"/>
            <a:endCxn id="47" idx="2"/>
          </p:cNvCxnSpPr>
          <p:nvPr/>
        </p:nvCxnSpPr>
        <p:spPr>
          <a:xfrm flipV="1">
            <a:off x="6867144" y="3381614"/>
            <a:ext cx="283464" cy="1163"/>
          </a:xfrm>
          <a:prstGeom prst="line">
            <a:avLst/>
          </a:prstGeom>
        </p:spPr>
        <p:style>
          <a:lnRef idx="2">
            <a:schemeClr val="dk1"/>
          </a:lnRef>
          <a:fillRef idx="1">
            <a:schemeClr val="lt1"/>
          </a:fillRef>
          <a:effectRef idx="0">
            <a:schemeClr val="dk1"/>
          </a:effectRef>
          <a:fontRef idx="minor">
            <a:schemeClr val="dk1"/>
          </a:fontRef>
        </p:style>
      </p:cxnSp>
      <p:sp>
        <p:nvSpPr>
          <p:cNvPr id="53" name="TextBox 52">
            <a:extLst>
              <a:ext uri="{FF2B5EF4-FFF2-40B4-BE49-F238E27FC236}">
                <a16:creationId xmlns:a16="http://schemas.microsoft.com/office/drawing/2014/main" id="{7A24B77B-B27A-C73B-5A2F-E96BB068B8E2}"/>
              </a:ext>
            </a:extLst>
          </p:cNvPr>
          <p:cNvSpPr txBox="1"/>
          <p:nvPr/>
        </p:nvSpPr>
        <p:spPr>
          <a:xfrm>
            <a:off x="6665976" y="2313432"/>
            <a:ext cx="1787652"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b="1" dirty="0">
                <a:latin typeface="Times New Roman" panose="02020603050405020304" pitchFamily="18" charset="0"/>
                <a:cs typeface="Times New Roman" panose="02020603050405020304" pitchFamily="18" charset="0"/>
              </a:rPr>
              <a:t>User Interface</a:t>
            </a:r>
            <a:endParaRPr lang="en-IN" b="1" dirty="0">
              <a:latin typeface="Times New Roman" panose="02020603050405020304" pitchFamily="18" charset="0"/>
              <a:cs typeface="Times New Roman" panose="02020603050405020304" pitchFamily="18" charset="0"/>
            </a:endParaRPr>
          </a:p>
        </p:txBody>
      </p:sp>
      <p:pic>
        <p:nvPicPr>
          <p:cNvPr id="55" name="Picture 54">
            <a:extLst>
              <a:ext uri="{FF2B5EF4-FFF2-40B4-BE49-F238E27FC236}">
                <a16:creationId xmlns:a16="http://schemas.microsoft.com/office/drawing/2014/main" id="{BB2F8464-5E7E-E12A-F97C-42824C9235C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03737" y="4764024"/>
            <a:ext cx="702320" cy="775083"/>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57" name="TextBox 56">
            <a:extLst>
              <a:ext uri="{FF2B5EF4-FFF2-40B4-BE49-F238E27FC236}">
                <a16:creationId xmlns:a16="http://schemas.microsoft.com/office/drawing/2014/main" id="{C124F415-08AB-DD05-39CC-AFBD16B2EC65}"/>
              </a:ext>
            </a:extLst>
          </p:cNvPr>
          <p:cNvSpPr txBox="1"/>
          <p:nvPr/>
        </p:nvSpPr>
        <p:spPr>
          <a:xfrm>
            <a:off x="6501384" y="5539107"/>
            <a:ext cx="987552"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b="1" dirty="0">
                <a:latin typeface="Times New Roman" panose="02020603050405020304" pitchFamily="18" charset="0"/>
                <a:cs typeface="Times New Roman" panose="02020603050405020304" pitchFamily="18" charset="0"/>
              </a:rPr>
              <a:t>Database</a:t>
            </a:r>
            <a:endParaRPr lang="en-IN" sz="1600" b="1" dirty="0">
              <a:latin typeface="Times New Roman" panose="02020603050405020304" pitchFamily="18" charset="0"/>
              <a:cs typeface="Times New Roman" panose="02020603050405020304" pitchFamily="18" charset="0"/>
            </a:endParaRPr>
          </a:p>
        </p:txBody>
      </p:sp>
      <p:cxnSp>
        <p:nvCxnSpPr>
          <p:cNvPr id="59" name="Straight Arrow Connector 58">
            <a:extLst>
              <a:ext uri="{FF2B5EF4-FFF2-40B4-BE49-F238E27FC236}">
                <a16:creationId xmlns:a16="http://schemas.microsoft.com/office/drawing/2014/main" id="{A837EB34-6CEB-E331-6B15-478483332460}"/>
              </a:ext>
            </a:extLst>
          </p:cNvPr>
          <p:cNvCxnSpPr>
            <a:stCxn id="43" idx="2"/>
            <a:endCxn id="56" idx="0"/>
          </p:cNvCxnSpPr>
          <p:nvPr/>
        </p:nvCxnSpPr>
        <p:spPr>
          <a:xfrm>
            <a:off x="6954011" y="4142232"/>
            <a:ext cx="0" cy="499764"/>
          </a:xfrm>
          <a:prstGeom prst="straightConnector1">
            <a:avLst/>
          </a:prstGeom>
          <a:ln>
            <a:headEnd type="triangle"/>
            <a:tailEnd type="triangle"/>
          </a:ln>
        </p:spPr>
        <p:style>
          <a:lnRef idx="2">
            <a:schemeClr val="dk1"/>
          </a:lnRef>
          <a:fillRef idx="1">
            <a:schemeClr val="lt1"/>
          </a:fillRef>
          <a:effectRef idx="0">
            <a:schemeClr val="dk1"/>
          </a:effectRef>
          <a:fontRef idx="minor">
            <a:schemeClr val="dk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4F69D3-EEB0-4C4C-9434-B9960FB5854C}"/>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dirty="0">
              <a:solidFill>
                <a:schemeClr val="accent2">
                  <a:lumMod val="75000"/>
                </a:schemeClr>
              </a:solidFill>
              <a:latin typeface="+mn-lt"/>
              <a:ea typeface="+mn-ea"/>
            </a:endParaRPr>
          </a:p>
        </p:txBody>
      </p:sp>
      <p:sp>
        <p:nvSpPr>
          <p:cNvPr id="17409" name="Title 1"/>
          <p:cNvSpPr>
            <a:spLocks noGrp="1"/>
          </p:cNvSpPr>
          <p:nvPr>
            <p:ph type="title"/>
          </p:nvPr>
        </p:nvSpPr>
        <p:spPr>
          <a:xfrm>
            <a:off x="527304" y="-148209"/>
            <a:ext cx="10972800" cy="1143000"/>
          </a:xfrm>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TECHNICAL APPROACH</a:t>
            </a:r>
          </a:p>
        </p:txBody>
      </p:sp>
      <p:sp>
        <p:nvSpPr>
          <p:cNvPr id="17410" name="TextBox 8"/>
          <p:cNvSpPr txBox="1">
            <a:spLocks noChangeArrowheads="1"/>
          </p:cNvSpPr>
          <p:nvPr/>
        </p:nvSpPr>
        <p:spPr bwMode="auto">
          <a:xfrm>
            <a:off x="525788" y="3786454"/>
            <a:ext cx="5781040" cy="2508379"/>
          </a:xfrm>
          <a:prstGeom prst="rect">
            <a:avLst/>
          </a:prstGeom>
          <a:noFill/>
          <a:ln w="9525">
            <a:noFill/>
            <a:miter lim="800000"/>
            <a:headEnd/>
            <a:tailEnd/>
          </a:ln>
        </p:spPr>
        <p:txBody>
          <a:bodyPr wrap="square">
            <a:spAutoFit/>
          </a:bodyPr>
          <a:lstStyle/>
          <a:p>
            <a:pPr marL="342900" indent="-342900" algn="just">
              <a:spcBef>
                <a:spcPts val="600"/>
              </a:spcBef>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Firmware: C++ (ESP-IDF) </a:t>
            </a:r>
          </a:p>
          <a:p>
            <a:pPr marL="342900" indent="-342900" algn="just">
              <a:spcBef>
                <a:spcPts val="600"/>
              </a:spcBef>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ML models: </a:t>
            </a:r>
          </a:p>
          <a:p>
            <a:pPr marL="800100" lvl="1" indent="-342900" algn="just">
              <a:spcBef>
                <a:spcPts val="600"/>
              </a:spcBef>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CNN — input 18 channels → Conv(32, kernel=3) → Conv(64) → Dense(64) →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(polymer classes). ~10k params.</a:t>
            </a:r>
          </a:p>
          <a:p>
            <a:pPr marL="800100" lvl="1" indent="-342900" algn="just">
              <a:spcBef>
                <a:spcPts val="600"/>
              </a:spcBef>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Tiny CNN on cropped particle images (quantized to int8).</a:t>
            </a:r>
          </a:p>
          <a:p>
            <a:pPr marL="342900" indent="-342900" algn="just">
              <a:spcBef>
                <a:spcPts val="600"/>
              </a:spcBef>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Backend: Python backend (training), Flutter mobile app</a:t>
            </a:r>
          </a:p>
          <a:p>
            <a:pPr marL="342900" indent="-342900" algn="just">
              <a:spcBef>
                <a:spcPts val="600"/>
              </a:spcBef>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DB: Firebase</a:t>
            </a:r>
          </a:p>
        </p:txBody>
      </p:sp>
      <p:sp>
        <p:nvSpPr>
          <p:cNvPr id="6" name="Slide Number Placeholder 5"/>
          <p:cNvSpPr>
            <a:spLocks noGrp="1"/>
          </p:cNvSpPr>
          <p:nvPr>
            <p:ph type="sldNum" sz="quarter" idx="12"/>
          </p:nvPr>
        </p:nvSpPr>
        <p:spPr/>
        <p:txBody>
          <a:bodyPr/>
          <a:lstStyle/>
          <a:p>
            <a:fld id="{677C3CE7-23F7-4828-823C-E0205DF2CF97}" type="slidenum">
              <a:rPr lang="en-US" b="1">
                <a:solidFill>
                  <a:schemeClr val="bg1"/>
                </a:solidFill>
              </a:rPr>
              <a:pPr/>
              <a:t>3</a:t>
            </a:fld>
            <a:endParaRPr lang="en-US" b="1" dirty="0">
              <a:solidFill>
                <a:schemeClr val="bg1"/>
              </a:solidFill>
            </a:endParaRPr>
          </a:p>
        </p:txBody>
      </p:sp>
      <p:sp>
        <p:nvSpPr>
          <p:cNvPr id="7" name="Footer Placeholder 6"/>
          <p:cNvSpPr>
            <a:spLocks noGrp="1"/>
          </p:cNvSpPr>
          <p:nvPr>
            <p:ph type="ftr" sz="quarter" idx="11"/>
          </p:nvPr>
        </p:nvSpPr>
        <p:spPr>
          <a:xfrm>
            <a:off x="4648200" y="6356353"/>
            <a:ext cx="3204000" cy="365125"/>
          </a:xfrm>
        </p:spPr>
        <p:txBody>
          <a:bodyPr/>
          <a:lstStyle/>
          <a:p>
            <a:pPr>
              <a:defRPr/>
            </a:pPr>
            <a:r>
              <a:rPr lang="en-US">
                <a:solidFill>
                  <a:schemeClr val="bg1"/>
                </a:solidFill>
              </a:rPr>
              <a:t>@SIH Idea submission- Template</a:t>
            </a:r>
            <a:endParaRPr lang="en-US" dirty="0">
              <a:solidFill>
                <a:schemeClr val="bg1"/>
              </a:solidFill>
            </a:endParaRPr>
          </a:p>
        </p:txBody>
      </p:sp>
      <p:pic>
        <p:nvPicPr>
          <p:cNvPr id="9" name="Picture 2" descr="https://www.sih.gov.in/img1/SIH-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93FBBB9-7F0A-B599-C575-43703B91FBFA}"/>
              </a:ext>
            </a:extLst>
          </p:cNvPr>
          <p:cNvPicPr>
            <a:picLocks noChangeAspect="1"/>
          </p:cNvPicPr>
          <p:nvPr/>
        </p:nvPicPr>
        <p:blipFill>
          <a:blip r:embed="rId4"/>
          <a:stretch>
            <a:fillRect/>
          </a:stretch>
        </p:blipFill>
        <p:spPr>
          <a:xfrm>
            <a:off x="7223765" y="856891"/>
            <a:ext cx="2699897" cy="5468145"/>
          </a:xfrm>
          <a:prstGeom prst="rect">
            <a:avLst/>
          </a:prstGeom>
        </p:spPr>
      </p:pic>
      <p:sp>
        <p:nvSpPr>
          <p:cNvPr id="2" name="TextBox 1">
            <a:extLst>
              <a:ext uri="{FF2B5EF4-FFF2-40B4-BE49-F238E27FC236}">
                <a16:creationId xmlns:a16="http://schemas.microsoft.com/office/drawing/2014/main" id="{2E52B151-038D-72D5-B504-1383A2D1DBA2}"/>
              </a:ext>
            </a:extLst>
          </p:cNvPr>
          <p:cNvSpPr txBox="1"/>
          <p:nvPr/>
        </p:nvSpPr>
        <p:spPr>
          <a:xfrm>
            <a:off x="527304" y="1115587"/>
            <a:ext cx="424092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HARDWARE &amp; OPTICS</a:t>
            </a:r>
            <a:endParaRPr lang="en-IN"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8F6741-3352-A9F7-8EA3-9BD123C14E6A}"/>
              </a:ext>
            </a:extLst>
          </p:cNvPr>
          <p:cNvSpPr txBox="1"/>
          <p:nvPr/>
        </p:nvSpPr>
        <p:spPr>
          <a:xfrm>
            <a:off x="526352" y="1451124"/>
            <a:ext cx="6284345" cy="180049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IN" sz="1600" i="1" dirty="0">
                <a:latin typeface="Times New Roman" panose="02020603050405020304" pitchFamily="18" charset="0"/>
                <a:cs typeface="Times New Roman" panose="02020603050405020304" pitchFamily="18" charset="0"/>
              </a:rPr>
              <a:t>Optical layout:</a:t>
            </a:r>
            <a:r>
              <a:rPr lang="en-IN" sz="1600" dirty="0">
                <a:latin typeface="Times New Roman" panose="02020603050405020304" pitchFamily="18" charset="0"/>
                <a:cs typeface="Times New Roman" panose="02020603050405020304" pitchFamily="18" charset="0"/>
              </a:rPr>
              <a:t> Dark chamber, 5 mm flow cuvette , 1 W white LED.</a:t>
            </a:r>
          </a:p>
          <a:p>
            <a:pPr marL="285750" indent="-285750">
              <a:spcBef>
                <a:spcPts val="600"/>
              </a:spcBef>
              <a:spcAft>
                <a:spcPts val="0"/>
              </a:spcAft>
              <a:buFont typeface="Arial" panose="020B0604020202020204" pitchFamily="34" charset="0"/>
              <a:buChar char="•"/>
            </a:pPr>
            <a:r>
              <a:rPr lang="en-IN" sz="1600" i="1" dirty="0">
                <a:latin typeface="Times New Roman" panose="02020603050405020304" pitchFamily="18" charset="0"/>
                <a:cs typeface="Times New Roman" panose="02020603050405020304" pitchFamily="18" charset="0"/>
              </a:rPr>
              <a:t>Sensors:</a:t>
            </a:r>
            <a:r>
              <a:rPr lang="en-IN" sz="1600" dirty="0">
                <a:latin typeface="Times New Roman" panose="02020603050405020304" pitchFamily="18" charset="0"/>
                <a:cs typeface="Times New Roman" panose="02020603050405020304" pitchFamily="18" charset="0"/>
              </a:rPr>
              <a:t> AS7265x multispectral (18 bands 410–940 nm) for spectral signature; ESP32-S3 camera (5 MP) with optional 10× objective for ≤50 µm resolution.</a:t>
            </a:r>
          </a:p>
          <a:p>
            <a:pPr marL="285750" indent="-285750">
              <a:spcBef>
                <a:spcPts val="600"/>
              </a:spcBef>
              <a:spcAft>
                <a:spcPts val="600"/>
              </a:spcAft>
              <a:buFont typeface="Arial" panose="020B0604020202020204" pitchFamily="34" charset="0"/>
              <a:buChar char="•"/>
            </a:pPr>
            <a:r>
              <a:rPr lang="en-IN" sz="1600" i="1" dirty="0">
                <a:latin typeface="Times New Roman" panose="02020603050405020304" pitchFamily="18" charset="0"/>
                <a:cs typeface="Times New Roman" panose="02020603050405020304" pitchFamily="18" charset="0"/>
              </a:rPr>
              <a:t>Electronics:</a:t>
            </a:r>
            <a:r>
              <a:rPr lang="en-IN" sz="1600" dirty="0">
                <a:latin typeface="Times New Roman" panose="02020603050405020304" pitchFamily="18" charset="0"/>
                <a:cs typeface="Times New Roman" panose="02020603050405020304" pitchFamily="18" charset="0"/>
              </a:rPr>
              <a:t> ESP32-S3 </a:t>
            </a:r>
            <a:r>
              <a:rPr lang="en-IN" sz="1600" dirty="0" err="1">
                <a:latin typeface="Times New Roman" panose="02020603050405020304" pitchFamily="18" charset="0"/>
                <a:cs typeface="Times New Roman" panose="02020603050405020304" pitchFamily="18" charset="0"/>
              </a:rPr>
              <a:t>devboard</a:t>
            </a:r>
            <a:r>
              <a:rPr lang="en-IN" sz="1600" dirty="0">
                <a:latin typeface="Times New Roman" panose="02020603050405020304" pitchFamily="18" charset="0"/>
                <a:cs typeface="Times New Roman" panose="02020603050405020304" pitchFamily="18" charset="0"/>
              </a:rPr>
              <a:t>, LED driver (PWM), I²C for AS7265x, 12V Li-ion battery + buck regulator (5V/3.3V rails).</a:t>
            </a:r>
          </a:p>
        </p:txBody>
      </p:sp>
      <p:sp>
        <p:nvSpPr>
          <p:cNvPr id="5" name="TextBox 4">
            <a:extLst>
              <a:ext uri="{FF2B5EF4-FFF2-40B4-BE49-F238E27FC236}">
                <a16:creationId xmlns:a16="http://schemas.microsoft.com/office/drawing/2014/main" id="{46A69318-4375-A9FC-F759-4F768DBF9B3A}"/>
              </a:ext>
            </a:extLst>
          </p:cNvPr>
          <p:cNvSpPr txBox="1"/>
          <p:nvPr/>
        </p:nvSpPr>
        <p:spPr>
          <a:xfrm>
            <a:off x="556353" y="3429000"/>
            <a:ext cx="272133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SOFTWARE &amp; ML</a:t>
            </a:r>
            <a:endParaRPr lang="en-IN" sz="20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4B88CDA-DD2F-3445-3583-D8A8E81E3D4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923662" y="3644062"/>
            <a:ext cx="1895810" cy="1895810"/>
          </a:xfrm>
          <a:prstGeom prst="rect">
            <a:avLst/>
          </a:prstGeom>
        </p:spPr>
      </p:pic>
      <p:pic>
        <p:nvPicPr>
          <p:cNvPr id="13" name="Picture 12">
            <a:extLst>
              <a:ext uri="{FF2B5EF4-FFF2-40B4-BE49-F238E27FC236}">
                <a16:creationId xmlns:a16="http://schemas.microsoft.com/office/drawing/2014/main" id="{F24889AA-97A4-C20C-5DDA-2F41D6082DC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923662" y="1730215"/>
            <a:ext cx="1950304" cy="1617326"/>
          </a:xfrm>
          <a:prstGeom prst="rect">
            <a:avLst/>
          </a:prstGeom>
        </p:spPr>
      </p:pic>
      <p:sp>
        <p:nvSpPr>
          <p:cNvPr id="15" name="Oval 14" descr="Your startup LOGO">
            <a:extLst>
              <a:ext uri="{FF2B5EF4-FFF2-40B4-BE49-F238E27FC236}">
                <a16:creationId xmlns:a16="http://schemas.microsoft.com/office/drawing/2014/main" id="{5DBCE864-823D-4A13-9607-5DA1F0ED5FB8}"/>
              </a:ext>
              <a:ext uri="{C183D7F6-B498-43B3-948B-1728B52AA6E4}">
                <adec:decorative xmlns:adec="http://schemas.microsoft.com/office/drawing/2017/decorative" val="0"/>
              </a:ext>
            </a:extLst>
          </p:cNvPr>
          <p:cNvSpPr/>
          <p:nvPr/>
        </p:nvSpPr>
        <p:spPr>
          <a:xfrm>
            <a:off x="329773" y="252246"/>
            <a:ext cx="1251857" cy="807334"/>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Innov8</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4F69D3-EEB0-4C4C-9434-B9960FB5854C}"/>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dirty="0">
              <a:solidFill>
                <a:schemeClr val="accent2">
                  <a:lumMod val="75000"/>
                </a:schemeClr>
              </a:solidFill>
              <a:latin typeface="+mn-lt"/>
              <a:ea typeface="+mn-ea"/>
            </a:endParaRPr>
          </a:p>
        </p:txBody>
      </p:sp>
      <p:sp>
        <p:nvSpPr>
          <p:cNvPr id="17409" name="Title 1"/>
          <p:cNvSpPr>
            <a:spLocks noGrp="1"/>
          </p:cNvSpPr>
          <p:nvPr>
            <p:ph type="title"/>
          </p:nvPr>
        </p:nvSpPr>
        <p:spPr>
          <a:xfrm>
            <a:off x="527304" y="-148209"/>
            <a:ext cx="10972800" cy="1143000"/>
          </a:xfrm>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TECHNICAL APPROACH</a:t>
            </a:r>
          </a:p>
        </p:txBody>
      </p:sp>
      <p:sp>
        <p:nvSpPr>
          <p:cNvPr id="6" name="Slide Number Placeholder 5"/>
          <p:cNvSpPr>
            <a:spLocks noGrp="1"/>
          </p:cNvSpPr>
          <p:nvPr>
            <p:ph type="sldNum" sz="quarter" idx="12"/>
          </p:nvPr>
        </p:nvSpPr>
        <p:spPr/>
        <p:txBody>
          <a:bodyPr/>
          <a:lstStyle/>
          <a:p>
            <a:fld id="{677C3CE7-23F7-4828-823C-E0205DF2CF97}" type="slidenum">
              <a:rPr lang="en-US" b="1">
                <a:solidFill>
                  <a:schemeClr val="bg1"/>
                </a:solidFill>
              </a:rPr>
              <a:pPr/>
              <a:t>4</a:t>
            </a:fld>
            <a:endParaRPr lang="en-US" b="1" dirty="0">
              <a:solidFill>
                <a:schemeClr val="bg1"/>
              </a:solidFill>
            </a:endParaRPr>
          </a:p>
        </p:txBody>
      </p:sp>
      <p:sp>
        <p:nvSpPr>
          <p:cNvPr id="7" name="Footer Placeholder 6"/>
          <p:cNvSpPr>
            <a:spLocks noGrp="1"/>
          </p:cNvSpPr>
          <p:nvPr>
            <p:ph type="ftr" sz="quarter" idx="11"/>
          </p:nvPr>
        </p:nvSpPr>
        <p:spPr>
          <a:xfrm>
            <a:off x="4648200" y="6356353"/>
            <a:ext cx="3204000" cy="365125"/>
          </a:xfrm>
        </p:spPr>
        <p:txBody>
          <a:bodyPr/>
          <a:lstStyle/>
          <a:p>
            <a:pPr>
              <a:defRPr/>
            </a:pPr>
            <a:r>
              <a:rPr lang="en-US">
                <a:solidFill>
                  <a:schemeClr val="bg1"/>
                </a:solidFill>
              </a:rPr>
              <a:t>@SIH Idea submission- Template</a:t>
            </a:r>
            <a:endParaRPr lang="en-US" dirty="0">
              <a:solidFill>
                <a:schemeClr val="bg1"/>
              </a:solidFill>
            </a:endParaRPr>
          </a:p>
        </p:txBody>
      </p:sp>
      <p:sp>
        <p:nvSpPr>
          <p:cNvPr id="11" name="Oval 10" descr="Your startup LOGO">
            <a:extLst>
              <a:ext uri="{FF2B5EF4-FFF2-40B4-BE49-F238E27FC236}">
                <a16:creationId xmlns:a16="http://schemas.microsoft.com/office/drawing/2014/main" id="{5DBCE864-823D-4A13-9607-5DA1F0ED5FB8}"/>
              </a:ext>
              <a:ext uri="{C183D7F6-B498-43B3-948B-1728B52AA6E4}">
                <adec:decorative xmlns:adec="http://schemas.microsoft.com/office/drawing/2017/decorative" val="0"/>
              </a:ext>
            </a:extLst>
          </p:cNvPr>
          <p:cNvSpPr/>
          <p:nvPr/>
        </p:nvSpPr>
        <p:spPr>
          <a:xfrm>
            <a:off x="329773" y="252246"/>
            <a:ext cx="1251857" cy="807334"/>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Innov8</a:t>
            </a:r>
            <a:endParaRPr lang="en-IN" dirty="0"/>
          </a:p>
        </p:txBody>
      </p:sp>
      <p:pic>
        <p:nvPicPr>
          <p:cNvPr id="9" name="Picture 2" descr="https://www.sih.gov.in/img1/SIH-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1366" y="57097"/>
            <a:ext cx="2209120" cy="1002483"/>
          </a:xfrm>
          <a:prstGeom prst="rect">
            <a:avLst/>
          </a:prstGeom>
          <a:noFill/>
          <a:extLst>
            <a:ext uri="{909E8E84-426E-40DD-AFC4-6F175D3DCCD1}">
              <a14:hiddenFill xmlns:a14="http://schemas.microsoft.com/office/drawing/2010/main">
                <a:solidFill>
                  <a:srgbClr val="FFFFFF"/>
                </a:solidFill>
              </a14:hiddenFill>
            </a:ext>
          </a:extLst>
        </p:spPr>
      </p:pic>
      <p:pic>
        <p:nvPicPr>
          <p:cNvPr id="16" name="20250922-0937-42.4829137">
            <a:hlinkClick r:id="" action="ppaction://media"/>
            <a:extLst>
              <a:ext uri="{FF2B5EF4-FFF2-40B4-BE49-F238E27FC236}">
                <a16:creationId xmlns:a16="http://schemas.microsoft.com/office/drawing/2014/main" id="{DF95FAE9-40BC-DDAE-AEA7-9CFD870E21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900724" y="1059580"/>
            <a:ext cx="3217863" cy="5230393"/>
          </a:xfrm>
          <a:prstGeom prst="rect">
            <a:avLst/>
          </a:prstGeom>
        </p:spPr>
      </p:pic>
      <p:pic>
        <p:nvPicPr>
          <p:cNvPr id="18" name="Picture 17">
            <a:extLst>
              <a:ext uri="{FF2B5EF4-FFF2-40B4-BE49-F238E27FC236}">
                <a16:creationId xmlns:a16="http://schemas.microsoft.com/office/drawing/2014/main" id="{FDC37730-ACBA-9262-8D2E-7AEB73C5B3C2}"/>
              </a:ext>
            </a:extLst>
          </p:cNvPr>
          <p:cNvPicPr>
            <a:picLocks noChangeAspect="1"/>
          </p:cNvPicPr>
          <p:nvPr/>
        </p:nvPicPr>
        <p:blipFill>
          <a:blip r:embed="rId7"/>
          <a:srcRect b="57265"/>
          <a:stretch>
            <a:fillRect/>
          </a:stretch>
        </p:blipFill>
        <p:spPr>
          <a:xfrm>
            <a:off x="73634" y="1278100"/>
            <a:ext cx="8155966" cy="1720738"/>
          </a:xfrm>
          <a:prstGeom prst="rect">
            <a:avLst/>
          </a:prstGeom>
        </p:spPr>
      </p:pic>
      <p:pic>
        <p:nvPicPr>
          <p:cNvPr id="24" name="Picture 23">
            <a:extLst>
              <a:ext uri="{FF2B5EF4-FFF2-40B4-BE49-F238E27FC236}">
                <a16:creationId xmlns:a16="http://schemas.microsoft.com/office/drawing/2014/main" id="{9B21580D-89F9-2154-14DC-5ED4E4E5DD3F}"/>
              </a:ext>
            </a:extLst>
          </p:cNvPr>
          <p:cNvPicPr>
            <a:picLocks noChangeAspect="1"/>
          </p:cNvPicPr>
          <p:nvPr/>
        </p:nvPicPr>
        <p:blipFill>
          <a:blip r:embed="rId8"/>
          <a:stretch>
            <a:fillRect/>
          </a:stretch>
        </p:blipFill>
        <p:spPr>
          <a:xfrm>
            <a:off x="73413" y="3207982"/>
            <a:ext cx="3217787" cy="2937635"/>
          </a:xfrm>
          <a:prstGeom prst="rect">
            <a:avLst/>
          </a:prstGeom>
        </p:spPr>
      </p:pic>
      <p:pic>
        <p:nvPicPr>
          <p:cNvPr id="26" name="Picture 25">
            <a:extLst>
              <a:ext uri="{FF2B5EF4-FFF2-40B4-BE49-F238E27FC236}">
                <a16:creationId xmlns:a16="http://schemas.microsoft.com/office/drawing/2014/main" id="{350AC61D-0D6F-5124-FEB7-F5C4E50CE979}"/>
              </a:ext>
            </a:extLst>
          </p:cNvPr>
          <p:cNvPicPr>
            <a:picLocks noChangeAspect="1"/>
          </p:cNvPicPr>
          <p:nvPr/>
        </p:nvPicPr>
        <p:blipFill>
          <a:blip r:embed="rId9"/>
          <a:stretch>
            <a:fillRect/>
          </a:stretch>
        </p:blipFill>
        <p:spPr>
          <a:xfrm>
            <a:off x="3335608" y="3047103"/>
            <a:ext cx="5520708" cy="3259394"/>
          </a:xfrm>
          <a:prstGeom prst="rect">
            <a:avLst/>
          </a:prstGeom>
        </p:spPr>
      </p:pic>
    </p:spTree>
    <p:extLst>
      <p:ext uri="{BB962C8B-B14F-4D97-AF65-F5344CB8AC3E}">
        <p14:creationId xmlns:p14="http://schemas.microsoft.com/office/powerpoint/2010/main" val="13358158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70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4F69D3-EEB0-4C4C-9434-B9960FB5854C}"/>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sp>
        <p:nvSpPr>
          <p:cNvPr id="17409" name="Title 1"/>
          <p:cNvSpPr>
            <a:spLocks noGrp="1"/>
          </p:cNvSpPr>
          <p:nvPr>
            <p:ph type="title"/>
          </p:nvPr>
        </p:nvSpPr>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FEASIBILITY AND VIABILITY</a:t>
            </a:r>
          </a:p>
        </p:txBody>
      </p:sp>
      <p:sp>
        <p:nvSpPr>
          <p:cNvPr id="17410" name="TextBox 8"/>
          <p:cNvSpPr txBox="1">
            <a:spLocks noChangeArrowheads="1"/>
          </p:cNvSpPr>
          <p:nvPr/>
        </p:nvSpPr>
        <p:spPr bwMode="auto">
          <a:xfrm>
            <a:off x="729739" y="1110529"/>
            <a:ext cx="5100670" cy="1107996"/>
          </a:xfrm>
          <a:prstGeom prst="rect">
            <a:avLst/>
          </a:prstGeom>
          <a:noFill/>
          <a:ln w="9525">
            <a:noFill/>
            <a:miter lim="800000"/>
            <a:headEnd/>
            <a:tailEnd/>
          </a:ln>
        </p:spPr>
        <p:txBody>
          <a:bodyPr wrap="square">
            <a:spAutoFit/>
          </a:bodyPr>
          <a:lstStyle/>
          <a:p>
            <a:pPr lvl="0" algn="just">
              <a:defRPr/>
            </a:pPr>
            <a:r>
              <a:rPr lang="en-US" b="1" dirty="0">
                <a:solidFill>
                  <a:prstClr val="black"/>
                </a:solidFill>
                <a:latin typeface="Times New Roman" panose="02020603050405020304" pitchFamily="18" charset="0"/>
                <a:cs typeface="Times New Roman" panose="02020603050405020304" pitchFamily="18" charset="0"/>
              </a:rPr>
              <a:t>Feasibility</a:t>
            </a:r>
          </a:p>
          <a:p>
            <a:pPr marL="342900" lvl="0" indent="-342900" algn="just">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Low-cost hardware components</a:t>
            </a:r>
          </a:p>
          <a:p>
            <a:pPr marL="342900" lvl="0" indent="-342900" algn="just">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Prototype is practical</a:t>
            </a:r>
          </a:p>
          <a:p>
            <a:pPr marL="342900" lvl="0" indent="-342900" algn="just">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Performance can be enhanced with a 10× objective</a:t>
            </a:r>
          </a:p>
        </p:txBody>
      </p:sp>
      <p:sp>
        <p:nvSpPr>
          <p:cNvPr id="6" name="Slide Number Placeholder 5"/>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77C3CE7-23F7-4828-823C-E0205DF2CF97}" type="slidenum">
              <a:rPr kumimoji="0" lang="en-US" sz="1200" b="1" i="0" u="none" strike="noStrike" kern="1200" cap="none" spc="0" normalizeH="0" baseline="0" noProof="0">
                <a:ln>
                  <a:noFill/>
                </a:ln>
                <a:solidFill>
                  <a:prstClr val="white"/>
                </a:solidFill>
                <a:effectLst/>
                <a:uLnTx/>
                <a:uFillTx/>
                <a:latin typeface="TradeGothic" pitchFamily="1"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200" b="1" i="0" u="none" strike="noStrike" kern="1200" cap="none" spc="0" normalizeH="0" baseline="0" noProof="0" dirty="0">
              <a:ln>
                <a:noFill/>
              </a:ln>
              <a:solidFill>
                <a:prstClr val="white"/>
              </a:solidFill>
              <a:effectLst/>
              <a:uLnTx/>
              <a:uFillTx/>
              <a:latin typeface="TradeGothic" pitchFamily="1" charset="0"/>
              <a:ea typeface="ＭＳ Ｐゴシック" pitchFamily="1" charset="-128"/>
              <a:cs typeface="+mn-cs"/>
            </a:endParaRPr>
          </a:p>
        </p:txBody>
      </p:sp>
      <p:sp>
        <p:nvSpPr>
          <p:cNvPr id="7" name="Footer Placeholder 6"/>
          <p:cNvSpPr>
            <a:spLocks noGrp="1"/>
          </p:cNvSpPr>
          <p:nvPr>
            <p:ph type="ftr" sz="quarter" idx="11"/>
          </p:nvPr>
        </p:nvSpPr>
        <p:spPr>
          <a:xfrm>
            <a:off x="4648200" y="6356353"/>
            <a:ext cx="32040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TradeGothic"/>
                <a:ea typeface="+mn-ea"/>
                <a:cs typeface="+mn-cs"/>
              </a:rPr>
              <a:t>@SIH Idea submission- Template</a:t>
            </a:r>
            <a:endParaRPr kumimoji="0" lang="en-US" sz="1200" b="0" i="0" u="none" strike="noStrike" kern="1200" cap="none" spc="0" normalizeH="0" baseline="0" noProof="0" dirty="0">
              <a:ln>
                <a:noFill/>
              </a:ln>
              <a:solidFill>
                <a:prstClr val="white"/>
              </a:solidFill>
              <a:effectLst/>
              <a:uLnTx/>
              <a:uFillTx/>
              <a:latin typeface="TradeGothic"/>
              <a:ea typeface="+mn-ea"/>
              <a:cs typeface="+mn-cs"/>
            </a:endParaRPr>
          </a:p>
        </p:txBody>
      </p:sp>
      <p:pic>
        <p:nvPicPr>
          <p:cNvPr id="9" name="Picture 2" descr="https://www.sih.gov.in/img1/SIH-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8"/>
          <p:cNvSpPr txBox="1">
            <a:spLocks noChangeArrowheads="1"/>
          </p:cNvSpPr>
          <p:nvPr/>
        </p:nvSpPr>
        <p:spPr bwMode="auto">
          <a:xfrm>
            <a:off x="701040" y="2124150"/>
            <a:ext cx="6035040" cy="1354217"/>
          </a:xfrm>
          <a:prstGeom prst="rect">
            <a:avLst/>
          </a:prstGeom>
          <a:noFill/>
          <a:ln w="9525">
            <a:noFill/>
            <a:miter lim="800000"/>
            <a:headEnd/>
            <a:tailEnd/>
          </a:ln>
        </p:spPr>
        <p:txBody>
          <a:bodyPr wrap="square">
            <a:spAutoFit/>
          </a:bodyPr>
          <a:lstStyle/>
          <a:p>
            <a:pPr lvl="0" algn="just">
              <a:defRPr/>
            </a:pPr>
            <a:r>
              <a:rPr lang="en-US" b="1" dirty="0">
                <a:solidFill>
                  <a:prstClr val="black"/>
                </a:solidFill>
                <a:latin typeface="Times New Roman" panose="02020603050405020304" pitchFamily="18" charset="0"/>
                <a:cs typeface="Times New Roman" panose="02020603050405020304" pitchFamily="18" charset="0"/>
              </a:rPr>
              <a:t>Challenges:</a:t>
            </a:r>
          </a:p>
          <a:p>
            <a:pPr marL="342900" lvl="0" indent="-342900" algn="just">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Environmental noise (algae, silt) complicates microplastic detection</a:t>
            </a:r>
          </a:p>
          <a:p>
            <a:pPr marL="342900" lvl="0" indent="-342900" algn="just">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Low-cost optics can only resolve particles larger than ~50 µm.</a:t>
            </a:r>
          </a:p>
          <a:p>
            <a:pPr marL="342900" lvl="0" indent="-342900" algn="just">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Staining agents like Nile red may produce False positives</a:t>
            </a:r>
          </a:p>
        </p:txBody>
      </p:sp>
      <p:sp>
        <p:nvSpPr>
          <p:cNvPr id="13" name="TextBox 8"/>
          <p:cNvSpPr txBox="1">
            <a:spLocks noChangeArrowheads="1"/>
          </p:cNvSpPr>
          <p:nvPr/>
        </p:nvSpPr>
        <p:spPr bwMode="auto">
          <a:xfrm>
            <a:off x="5251986" y="4608495"/>
            <a:ext cx="6035040" cy="1107996"/>
          </a:xfrm>
          <a:prstGeom prst="rect">
            <a:avLst/>
          </a:prstGeom>
          <a:noFill/>
          <a:ln w="9525">
            <a:noFill/>
            <a:miter lim="800000"/>
            <a:headEnd/>
            <a:tailEnd/>
          </a:ln>
        </p:spPr>
        <p:txBody>
          <a:bodyPr wrap="square">
            <a:spAutoFit/>
          </a:bodyPr>
          <a:lstStyle/>
          <a:p>
            <a:pPr lvl="0" algn="just">
              <a:defRPr/>
            </a:pPr>
            <a:r>
              <a:rPr lang="en-US" b="1" dirty="0">
                <a:solidFill>
                  <a:prstClr val="black"/>
                </a:solidFill>
                <a:latin typeface="Times New Roman" panose="02020603050405020304" pitchFamily="18" charset="0"/>
                <a:cs typeface="Times New Roman" panose="02020603050405020304" pitchFamily="18" charset="0"/>
              </a:rPr>
              <a:t>Strategies:</a:t>
            </a:r>
          </a:p>
          <a:p>
            <a:pPr marL="342900" lvl="0" indent="-342900" algn="just">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Stable energy source</a:t>
            </a:r>
          </a:p>
          <a:p>
            <a:pPr marL="342900" lvl="0" indent="-342900" algn="just">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Quality tested components</a:t>
            </a:r>
          </a:p>
          <a:p>
            <a:pPr marL="342900" lvl="0" indent="-342900" algn="just">
              <a:buFont typeface="Arial" panose="020B0604020202020204" pitchFamily="34" charset="0"/>
              <a:buChar char="•"/>
              <a:defRPr/>
            </a:pPr>
            <a:r>
              <a:rPr lang="en-US" sz="1600" dirty="0">
                <a:solidFill>
                  <a:prstClr val="black"/>
                </a:solidFill>
                <a:latin typeface="Times New Roman" panose="02020603050405020304" pitchFamily="18" charset="0"/>
                <a:cs typeface="Times New Roman" panose="02020603050405020304" pitchFamily="18" charset="0"/>
              </a:rPr>
              <a:t>Continuous data logging &amp; updates</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3183" y="1028765"/>
            <a:ext cx="4042743" cy="3230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Oval 13" descr="Your startup LOGO">
            <a:extLst>
              <a:ext uri="{FF2B5EF4-FFF2-40B4-BE49-F238E27FC236}">
                <a16:creationId xmlns:a16="http://schemas.microsoft.com/office/drawing/2014/main" id="{5DBCE864-823D-4A13-9607-5DA1F0ED5FB8}"/>
              </a:ext>
              <a:ext uri="{C183D7F6-B498-43B3-948B-1728B52AA6E4}">
                <adec:decorative xmlns:adec="http://schemas.microsoft.com/office/drawing/2017/decorative" val="0"/>
              </a:ext>
            </a:extLst>
          </p:cNvPr>
          <p:cNvSpPr/>
          <p:nvPr/>
        </p:nvSpPr>
        <p:spPr>
          <a:xfrm>
            <a:off x="329773" y="252246"/>
            <a:ext cx="1251857" cy="807334"/>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Innov8</a:t>
            </a:r>
            <a:endParaRPr lang="en-IN" dirty="0"/>
          </a:p>
        </p:txBody>
      </p:sp>
      <p:pic>
        <p:nvPicPr>
          <p:cNvPr id="4" name="Picture 3">
            <a:extLst>
              <a:ext uri="{FF2B5EF4-FFF2-40B4-BE49-F238E27FC236}">
                <a16:creationId xmlns:a16="http://schemas.microsoft.com/office/drawing/2014/main" id="{2B66B507-62ED-4A1E-95DB-89859AE43AA0}"/>
              </a:ext>
            </a:extLst>
          </p:cNvPr>
          <p:cNvPicPr>
            <a:picLocks noChangeAspect="1"/>
          </p:cNvPicPr>
          <p:nvPr/>
        </p:nvPicPr>
        <p:blipFill>
          <a:blip r:embed="rId5"/>
          <a:stretch>
            <a:fillRect/>
          </a:stretch>
        </p:blipFill>
        <p:spPr>
          <a:xfrm>
            <a:off x="701039" y="3478367"/>
            <a:ext cx="3947161" cy="2840600"/>
          </a:xfrm>
          <a:prstGeom prst="rect">
            <a:avLst/>
          </a:prstGeom>
        </p:spPr>
      </p:pic>
    </p:spTree>
    <p:extLst>
      <p:ext uri="{BB962C8B-B14F-4D97-AF65-F5344CB8AC3E}">
        <p14:creationId xmlns:p14="http://schemas.microsoft.com/office/powerpoint/2010/main" val="3753387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4F69D3-EEB0-4C4C-9434-B9960FB5854C}"/>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sp>
        <p:nvSpPr>
          <p:cNvPr id="17409" name="Title 1"/>
          <p:cNvSpPr>
            <a:spLocks noGrp="1"/>
          </p:cNvSpPr>
          <p:nvPr>
            <p:ph type="title"/>
          </p:nvPr>
        </p:nvSpPr>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IMPACT AND BENEFITS</a:t>
            </a:r>
          </a:p>
        </p:txBody>
      </p:sp>
      <p:sp>
        <p:nvSpPr>
          <p:cNvPr id="17410" name="TextBox 8"/>
          <p:cNvSpPr txBox="1">
            <a:spLocks noChangeArrowheads="1"/>
          </p:cNvSpPr>
          <p:nvPr/>
        </p:nvSpPr>
        <p:spPr bwMode="auto">
          <a:xfrm>
            <a:off x="609600" y="1404648"/>
            <a:ext cx="5010807" cy="1754326"/>
          </a:xfrm>
          <a:prstGeom prst="rect">
            <a:avLst/>
          </a:prstGeom>
          <a:noFill/>
          <a:ln w="9525">
            <a:noFill/>
            <a:miter lim="800000"/>
            <a:headEnd/>
            <a:tailEnd/>
          </a:ln>
        </p:spPr>
        <p:txBody>
          <a:bodyPr wrap="square">
            <a:spAutoFit/>
          </a:bodyPr>
          <a:lstStyle/>
          <a:p>
            <a:pPr lvl="0" algn="just">
              <a:defRPr/>
            </a:pPr>
            <a:r>
              <a:rPr lang="en-US" b="1" dirty="0">
                <a:solidFill>
                  <a:prstClr val="black"/>
                </a:solidFill>
                <a:latin typeface="Times New Roman" panose="02020603050405020304" pitchFamily="18" charset="0"/>
                <a:cs typeface="Times New Roman" panose="02020603050405020304" pitchFamily="18" charset="0"/>
              </a:rPr>
              <a:t>Benefits</a:t>
            </a:r>
            <a:r>
              <a:rPr lang="en-US" dirty="0">
                <a:solidFill>
                  <a:prstClr val="black"/>
                </a:solidFill>
                <a:latin typeface="Times New Roman" panose="02020603050405020304" pitchFamily="18" charset="0"/>
                <a:cs typeface="Times New Roman" panose="02020603050405020304" pitchFamily="18" charset="0"/>
              </a:rPr>
              <a:t>:</a:t>
            </a:r>
          </a:p>
          <a:p>
            <a:pPr marL="342900" lvl="0" indent="-342900" algn="just">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Fast, low-cost field screening of water bodies</a:t>
            </a:r>
          </a:p>
          <a:p>
            <a:pPr marL="342900" lvl="0" indent="-342900" algn="just">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Minimal operational cost</a:t>
            </a:r>
          </a:p>
          <a:p>
            <a:pPr marL="342900" lvl="0" indent="-342900" algn="just">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User-friendly Interface</a:t>
            </a:r>
          </a:p>
          <a:p>
            <a:pPr marL="342900" lvl="0" indent="-342900" algn="just">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Remote Data logging &amp; Visualization</a:t>
            </a:r>
          </a:p>
          <a:p>
            <a:pPr marL="342900" lvl="0" indent="-342900" algn="just">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Highly scalable</a:t>
            </a:r>
          </a:p>
        </p:txBody>
      </p:sp>
      <p:sp>
        <p:nvSpPr>
          <p:cNvPr id="6" name="Slide Number Placeholder 5"/>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77C3CE7-23F7-4828-823C-E0205DF2CF97}" type="slidenum">
              <a:rPr kumimoji="0" lang="en-US" sz="1200" b="1" i="0" u="none" strike="noStrike" kern="1200" cap="none" spc="0" normalizeH="0" baseline="0" noProof="0">
                <a:ln>
                  <a:noFill/>
                </a:ln>
                <a:solidFill>
                  <a:prstClr val="white"/>
                </a:solidFill>
                <a:effectLst/>
                <a:uLnTx/>
                <a:uFillTx/>
                <a:latin typeface="TradeGothic" pitchFamily="1"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200" b="1" i="0" u="none" strike="noStrike" kern="1200" cap="none" spc="0" normalizeH="0" baseline="0" noProof="0" dirty="0">
              <a:ln>
                <a:noFill/>
              </a:ln>
              <a:solidFill>
                <a:prstClr val="white"/>
              </a:solidFill>
              <a:effectLst/>
              <a:uLnTx/>
              <a:uFillTx/>
              <a:latin typeface="TradeGothic" pitchFamily="1" charset="0"/>
              <a:ea typeface="ＭＳ Ｐゴシック" pitchFamily="1" charset="-128"/>
              <a:cs typeface="+mn-cs"/>
            </a:endParaRPr>
          </a:p>
        </p:txBody>
      </p:sp>
      <p:sp>
        <p:nvSpPr>
          <p:cNvPr id="7" name="Footer Placeholder 6"/>
          <p:cNvSpPr>
            <a:spLocks noGrp="1"/>
          </p:cNvSpPr>
          <p:nvPr>
            <p:ph type="ftr" sz="quarter" idx="11"/>
          </p:nvPr>
        </p:nvSpPr>
        <p:spPr>
          <a:xfrm>
            <a:off x="4648200" y="6356353"/>
            <a:ext cx="32040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TradeGothic"/>
                <a:ea typeface="+mn-ea"/>
                <a:cs typeface="+mn-cs"/>
              </a:rPr>
              <a:t>@SIH Idea submission- Template</a:t>
            </a:r>
            <a:endParaRPr kumimoji="0" lang="en-US" sz="1200" b="0" i="0" u="none" strike="noStrike" kern="1200" cap="none" spc="0" normalizeH="0" baseline="0" noProof="0" dirty="0">
              <a:ln>
                <a:noFill/>
              </a:ln>
              <a:solidFill>
                <a:prstClr val="white"/>
              </a:solidFill>
              <a:effectLst/>
              <a:uLnTx/>
              <a:uFillTx/>
              <a:latin typeface="TradeGothic"/>
              <a:ea typeface="+mn-ea"/>
              <a:cs typeface="+mn-cs"/>
            </a:endParaRPr>
          </a:p>
        </p:txBody>
      </p:sp>
      <p:pic>
        <p:nvPicPr>
          <p:cNvPr id="9" name="Picture 2" descr="https://www.sih.gov.in/img1/SIH-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8"/>
          <p:cNvSpPr txBox="1">
            <a:spLocks noChangeArrowheads="1"/>
          </p:cNvSpPr>
          <p:nvPr/>
        </p:nvSpPr>
        <p:spPr bwMode="auto">
          <a:xfrm>
            <a:off x="4834680" y="4648512"/>
            <a:ext cx="6035040" cy="1200329"/>
          </a:xfrm>
          <a:prstGeom prst="rect">
            <a:avLst/>
          </a:prstGeom>
          <a:noFill/>
          <a:ln w="9525">
            <a:noFill/>
            <a:miter lim="800000"/>
            <a:headEnd/>
            <a:tailEnd/>
          </a:ln>
        </p:spPr>
        <p:txBody>
          <a:bodyPr wrap="square">
            <a:spAutoFit/>
          </a:bodyPr>
          <a:lstStyle/>
          <a:p>
            <a:pPr lvl="0" algn="just">
              <a:defRPr/>
            </a:pPr>
            <a:r>
              <a:rPr lang="en-US" b="1" dirty="0">
                <a:solidFill>
                  <a:prstClr val="black"/>
                </a:solidFill>
                <a:latin typeface="Times New Roman" panose="02020603050405020304" pitchFamily="18" charset="0"/>
                <a:cs typeface="Times New Roman" panose="02020603050405020304" pitchFamily="18" charset="0"/>
              </a:rPr>
              <a:t>Impacts on Environment:</a:t>
            </a:r>
          </a:p>
          <a:p>
            <a:pPr marL="342900" lvl="0" indent="-342900" algn="just">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Early detection enables timely intervention and cleanup prioritization</a:t>
            </a:r>
          </a:p>
          <a:p>
            <a:pPr marL="342900" lvl="0" indent="-342900" algn="just">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Helps maintain a safe food chain</a:t>
            </a:r>
          </a:p>
        </p:txBody>
      </p:sp>
      <p:pic>
        <p:nvPicPr>
          <p:cNvPr id="4" name="Picture 3">
            <a:extLst>
              <a:ext uri="{FF2B5EF4-FFF2-40B4-BE49-F238E27FC236}">
                <a16:creationId xmlns:a16="http://schemas.microsoft.com/office/drawing/2014/main" id="{EA742431-A677-2E8B-1F0D-74620C0FAC8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82908" y="3323065"/>
            <a:ext cx="4265292" cy="2867606"/>
          </a:xfrm>
          <a:prstGeom prst="rect">
            <a:avLst/>
          </a:prstGeom>
        </p:spPr>
      </p:pic>
      <p:sp>
        <p:nvSpPr>
          <p:cNvPr id="13" name="Oval 12" descr="Your startup LOGO">
            <a:extLst>
              <a:ext uri="{FF2B5EF4-FFF2-40B4-BE49-F238E27FC236}">
                <a16:creationId xmlns:a16="http://schemas.microsoft.com/office/drawing/2014/main" id="{5DBCE864-823D-4A13-9607-5DA1F0ED5FB8}"/>
              </a:ext>
              <a:ext uri="{C183D7F6-B498-43B3-948B-1728B52AA6E4}">
                <adec:decorative xmlns:adec="http://schemas.microsoft.com/office/drawing/2017/decorative" val="0"/>
              </a:ext>
            </a:extLst>
          </p:cNvPr>
          <p:cNvSpPr/>
          <p:nvPr/>
        </p:nvSpPr>
        <p:spPr>
          <a:xfrm>
            <a:off x="329773" y="252246"/>
            <a:ext cx="1251857" cy="807334"/>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Innov8</a:t>
            </a:r>
            <a:endParaRPr lang="en-IN"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5608" y="1409875"/>
            <a:ext cx="5055926" cy="2982302"/>
          </a:xfrm>
          <a:prstGeom prst="rect">
            <a:avLst/>
          </a:prstGeom>
        </p:spPr>
      </p:pic>
    </p:spTree>
    <p:extLst>
      <p:ext uri="{BB962C8B-B14F-4D97-AF65-F5344CB8AC3E}">
        <p14:creationId xmlns:p14="http://schemas.microsoft.com/office/powerpoint/2010/main" val="299714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4F69D3-EEB0-4C4C-9434-B9960FB5854C}"/>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sp>
        <p:nvSpPr>
          <p:cNvPr id="17409" name="Title 1"/>
          <p:cNvSpPr>
            <a:spLocks noGrp="1"/>
          </p:cNvSpPr>
          <p:nvPr>
            <p:ph type="title"/>
          </p:nvPr>
        </p:nvSpPr>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RESEARCH  AND REFERENCES</a:t>
            </a:r>
          </a:p>
        </p:txBody>
      </p:sp>
      <p:sp>
        <p:nvSpPr>
          <p:cNvPr id="17410" name="TextBox 8"/>
          <p:cNvSpPr txBox="1">
            <a:spLocks noChangeArrowheads="1"/>
          </p:cNvSpPr>
          <p:nvPr/>
        </p:nvSpPr>
        <p:spPr bwMode="auto">
          <a:xfrm>
            <a:off x="450201" y="3728324"/>
            <a:ext cx="11440886" cy="2031325"/>
          </a:xfrm>
          <a:prstGeom prst="rect">
            <a:avLst/>
          </a:prstGeom>
          <a:noFill/>
          <a:ln w="9525">
            <a:noFill/>
            <a:miter lim="800000"/>
            <a:headEnd/>
            <a:tailEnd/>
          </a:ln>
        </p:spPr>
        <p:txBody>
          <a:bodyPr wrap="square">
            <a:spAutoFit/>
          </a:bodyPr>
          <a:lstStyle/>
          <a:p>
            <a:pPr lvl="0">
              <a:defRPr/>
            </a:pPr>
            <a:r>
              <a:rPr lang="en-US" b="1" dirty="0">
                <a:solidFill>
                  <a:prstClr val="black"/>
                </a:solidFill>
                <a:latin typeface="Times New Roman" panose="02020603050405020304" pitchFamily="18" charset="0"/>
                <a:cs typeface="Times New Roman" panose="02020603050405020304" pitchFamily="18" charset="0"/>
              </a:rPr>
              <a:t>References:</a:t>
            </a:r>
          </a:p>
          <a:p>
            <a:pPr marL="342900" lvl="0" indent="-342900">
              <a:buFont typeface="Arial" panose="020B0604020202020204" pitchFamily="34" charset="0"/>
              <a:buChar char="•"/>
              <a:defRPr/>
            </a:pPr>
            <a:r>
              <a:rPr lang="en-US" b="1" dirty="0">
                <a:solidFill>
                  <a:prstClr val="black"/>
                </a:solidFill>
                <a:latin typeface="Times New Roman" panose="02020603050405020304" pitchFamily="18" charset="0"/>
                <a:cs typeface="Times New Roman" panose="02020603050405020304" pitchFamily="18" charset="0"/>
              </a:rPr>
              <a:t>Stressor-AOP:</a:t>
            </a:r>
            <a:r>
              <a:rPr lang="en-US" dirty="0">
                <a:solidFill>
                  <a:prstClr val="black"/>
                </a:solidFill>
                <a:latin typeface="Times New Roman" panose="02020603050405020304" pitchFamily="18" charset="0"/>
                <a:cs typeface="Times New Roman" panose="02020603050405020304" pitchFamily="18" charset="0"/>
              </a:rPr>
              <a:t> https://cb.imsc.res.in/saopadditives/</a:t>
            </a:r>
          </a:p>
          <a:p>
            <a:pPr marL="342900" lvl="0" indent="-342900">
              <a:buFont typeface="Arial" panose="020B0604020202020204" pitchFamily="34" charset="0"/>
              <a:buChar char="•"/>
              <a:defRPr/>
            </a:pPr>
            <a:r>
              <a:rPr lang="en-US" b="1" dirty="0">
                <a:solidFill>
                  <a:prstClr val="black"/>
                </a:solidFill>
                <a:latin typeface="Times New Roman" panose="02020603050405020304" pitchFamily="18" charset="0"/>
                <a:cs typeface="Times New Roman" panose="02020603050405020304" pitchFamily="18" charset="0"/>
              </a:rPr>
              <a:t>NOAA NCEI Marine DB:</a:t>
            </a:r>
            <a:r>
              <a:rPr lang="en-US" dirty="0">
                <a:solidFill>
                  <a:prstClr val="black"/>
                </a:solidFill>
                <a:latin typeface="Times New Roman" panose="02020603050405020304" pitchFamily="18" charset="0"/>
                <a:cs typeface="Times New Roman" panose="02020603050405020304" pitchFamily="18" charset="0"/>
              </a:rPr>
              <a:t> https://pmc.ncbi.nlm.nih.gov/articles/PMC10589325/</a:t>
            </a:r>
          </a:p>
          <a:p>
            <a:pPr marL="342900" lvl="0" indent="-342900">
              <a:buFont typeface="Arial" panose="020B0604020202020204" pitchFamily="34" charset="0"/>
              <a:buChar char="•"/>
              <a:defRPr/>
            </a:pPr>
            <a:r>
              <a:rPr lang="en-US" b="1" dirty="0">
                <a:solidFill>
                  <a:prstClr val="black"/>
                </a:solidFill>
                <a:latin typeface="Times New Roman" panose="02020603050405020304" pitchFamily="18" charset="0"/>
                <a:cs typeface="Times New Roman" panose="02020603050405020304" pitchFamily="18" charset="0"/>
              </a:rPr>
              <a:t>Marine Debris Program:</a:t>
            </a:r>
            <a:r>
              <a:rPr lang="en-US" dirty="0">
                <a:solidFill>
                  <a:prstClr val="black"/>
                </a:solidFill>
                <a:latin typeface="Times New Roman" panose="02020603050405020304" pitchFamily="18" charset="0"/>
                <a:cs typeface="Times New Roman" panose="02020603050405020304" pitchFamily="18" charset="0"/>
              </a:rPr>
              <a:t> </a:t>
            </a:r>
            <a:r>
              <a:rPr lang="en-US" dirty="0">
                <a:solidFill>
                  <a:prstClr val="black"/>
                </a:solidFill>
                <a:latin typeface="Times New Roman" panose="02020603050405020304" pitchFamily="18" charset="0"/>
                <a:cs typeface="Times New Roman" panose="02020603050405020304" pitchFamily="18" charset="0"/>
                <a:hlinkClick r:id="rId3"/>
              </a:rPr>
              <a:t>https://marinedebris.noaa.gov/</a:t>
            </a:r>
            <a:endParaRPr lang="en-US" dirty="0">
              <a:solidFill>
                <a:prstClr val="black"/>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defRPr/>
            </a:pPr>
            <a:r>
              <a:rPr lang="en-US" b="1" dirty="0">
                <a:latin typeface="Times New Roman" panose="02020603050405020304" pitchFamily="18" charset="0"/>
                <a:cs typeface="Times New Roman" panose="02020603050405020304" pitchFamily="18" charset="0"/>
              </a:rPr>
              <a:t>Overview of Analytical methods for the determination of microplastics:</a:t>
            </a:r>
            <a:r>
              <a:rPr lang="en-US" dirty="0">
                <a:latin typeface="Times New Roman" panose="02020603050405020304" pitchFamily="18" charset="0"/>
                <a:cs typeface="Times New Roman" panose="02020603050405020304" pitchFamily="18" charset="0"/>
              </a:rPr>
              <a:t> </a:t>
            </a:r>
            <a:r>
              <a:rPr lang="en-US" dirty="0">
                <a:solidFill>
                  <a:prstClr val="black"/>
                </a:solidFill>
                <a:latin typeface="Times New Roman" panose="02020603050405020304" pitchFamily="18" charset="0"/>
                <a:cs typeface="Times New Roman" panose="02020603050405020304" pitchFamily="18" charset="0"/>
                <a:hlinkClick r:id="rId4"/>
              </a:rPr>
              <a:t>https://www.sciencedirect.com/science/article/abs/pii/S0165993623003485</a:t>
            </a:r>
            <a:endParaRPr lang="en-US" dirty="0">
              <a:solidFill>
                <a:prstClr val="black"/>
              </a:solidFill>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defRPr/>
            </a:pP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Methods of Microplastic Detection</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by Bree Foster</a:t>
            </a:r>
          </a:p>
        </p:txBody>
      </p:sp>
      <p:sp>
        <p:nvSpPr>
          <p:cNvPr id="6" name="Slide Number Placeholder 5"/>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77C3CE7-23F7-4828-823C-E0205DF2CF97}" type="slidenum">
              <a:rPr kumimoji="0" lang="en-US" sz="1200" b="1" i="0" u="none" strike="noStrike" kern="1200" cap="none" spc="0" normalizeH="0" baseline="0" noProof="0">
                <a:ln>
                  <a:noFill/>
                </a:ln>
                <a:solidFill>
                  <a:prstClr val="white"/>
                </a:solidFill>
                <a:effectLst/>
                <a:uLnTx/>
                <a:uFillTx/>
                <a:latin typeface="TradeGothic" pitchFamily="1"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1200" b="1" i="0" u="none" strike="noStrike" kern="1200" cap="none" spc="0" normalizeH="0" baseline="0" noProof="0" dirty="0">
              <a:ln>
                <a:noFill/>
              </a:ln>
              <a:solidFill>
                <a:prstClr val="white"/>
              </a:solidFill>
              <a:effectLst/>
              <a:uLnTx/>
              <a:uFillTx/>
              <a:latin typeface="TradeGothic" pitchFamily="1" charset="0"/>
              <a:ea typeface="ＭＳ Ｐゴシック" pitchFamily="1" charset="-128"/>
              <a:cs typeface="+mn-cs"/>
            </a:endParaRPr>
          </a:p>
        </p:txBody>
      </p:sp>
      <p:sp>
        <p:nvSpPr>
          <p:cNvPr id="7" name="Footer Placeholder 6"/>
          <p:cNvSpPr>
            <a:spLocks noGrp="1"/>
          </p:cNvSpPr>
          <p:nvPr>
            <p:ph type="ftr" sz="quarter" idx="11"/>
          </p:nvPr>
        </p:nvSpPr>
        <p:spPr>
          <a:xfrm>
            <a:off x="4648200" y="6356353"/>
            <a:ext cx="32040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TradeGothic"/>
                <a:ea typeface="+mn-ea"/>
                <a:cs typeface="+mn-cs"/>
              </a:rPr>
              <a:t>@SIH Idea submission- Template</a:t>
            </a:r>
            <a:endParaRPr kumimoji="0" lang="en-US" sz="1200" b="0" i="0" u="none" strike="noStrike" kern="1200" cap="none" spc="0" normalizeH="0" baseline="0" noProof="0" dirty="0">
              <a:ln>
                <a:noFill/>
              </a:ln>
              <a:solidFill>
                <a:prstClr val="white"/>
              </a:solidFill>
              <a:effectLst/>
              <a:uLnTx/>
              <a:uFillTx/>
              <a:latin typeface="TradeGothic"/>
              <a:ea typeface="+mn-ea"/>
              <a:cs typeface="+mn-cs"/>
            </a:endParaRPr>
          </a:p>
        </p:txBody>
      </p:sp>
      <p:pic>
        <p:nvPicPr>
          <p:cNvPr id="11" name="Picture 2" descr="https://www.sih.gov.in/img1/SIH-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8"/>
          <p:cNvSpPr txBox="1">
            <a:spLocks noChangeArrowheads="1"/>
          </p:cNvSpPr>
          <p:nvPr/>
        </p:nvSpPr>
        <p:spPr bwMode="auto">
          <a:xfrm>
            <a:off x="609600" y="1818940"/>
            <a:ext cx="4616669" cy="2031325"/>
          </a:xfrm>
          <a:prstGeom prst="rect">
            <a:avLst/>
          </a:prstGeom>
          <a:noFill/>
          <a:ln w="9525">
            <a:noFill/>
            <a:miter lim="800000"/>
            <a:headEnd/>
            <a:tailEnd/>
          </a:ln>
        </p:spPr>
        <p:txBody>
          <a:bodyPr wrap="square">
            <a:spAutoFit/>
          </a:bodyPr>
          <a:lstStyle/>
          <a:p>
            <a:pPr lvl="0" algn="just">
              <a:defRPr/>
            </a:pPr>
            <a:r>
              <a:rPr lang="en-US" b="1" dirty="0">
                <a:solidFill>
                  <a:prstClr val="black"/>
                </a:solidFill>
                <a:latin typeface="Times New Roman" panose="02020603050405020304" pitchFamily="18" charset="0"/>
                <a:cs typeface="Times New Roman" panose="02020603050405020304" pitchFamily="18" charset="0"/>
              </a:rPr>
              <a:t>Estimated Cost:</a:t>
            </a:r>
          </a:p>
          <a:p>
            <a:pPr marL="285750" indent="-285750">
              <a:buFont typeface="Arial" panose="020B0604020202020204" pitchFamily="34" charset="0"/>
              <a:buChar char="•"/>
            </a:pPr>
            <a:r>
              <a:rPr lang="en-US" dirty="0"/>
              <a:t>ESP32-S3 : ~750</a:t>
            </a:r>
          </a:p>
          <a:p>
            <a:pPr marL="285750" indent="-285750">
              <a:buFont typeface="Arial" panose="020B0604020202020204" pitchFamily="34" charset="0"/>
              <a:buChar char="•"/>
            </a:pPr>
            <a:r>
              <a:rPr lang="en-US" dirty="0"/>
              <a:t>OV2640:~650</a:t>
            </a:r>
          </a:p>
          <a:p>
            <a:pPr marL="285750" indent="-285750">
              <a:buFont typeface="Arial" panose="020B0604020202020204" pitchFamily="34" charset="0"/>
              <a:buChar char="•"/>
            </a:pPr>
            <a:r>
              <a:rPr lang="en-US" dirty="0"/>
              <a:t>AS7265x : ~9000</a:t>
            </a:r>
          </a:p>
          <a:p>
            <a:pPr marL="285750" indent="-285750">
              <a:buFont typeface="Arial" panose="020B0604020202020204" pitchFamily="34" charset="0"/>
              <a:buChar char="•"/>
            </a:pPr>
            <a:r>
              <a:rPr lang="en-US" dirty="0"/>
              <a:t>Battery Li-ion(12v 5Ah) : ~1500</a:t>
            </a:r>
          </a:p>
          <a:p>
            <a:pPr marL="285750" indent="-285750">
              <a:buFont typeface="Arial" panose="020B0604020202020204" pitchFamily="34" charset="0"/>
              <a:buChar char="•"/>
            </a:pPr>
            <a:r>
              <a:rPr lang="en-US" dirty="0"/>
              <a:t>Flow cuvette:~1000</a:t>
            </a:r>
          </a:p>
          <a:p>
            <a:r>
              <a:rPr lang="en-US" dirty="0">
                <a:solidFill>
                  <a:srgbClr val="FF0000"/>
                </a:solidFill>
              </a:rPr>
              <a:t>             </a:t>
            </a:r>
            <a:r>
              <a:rPr lang="en-US" b="1" dirty="0">
                <a:solidFill>
                  <a:srgbClr val="FF0000"/>
                </a:solidFill>
              </a:rPr>
              <a:t>Total</a:t>
            </a:r>
            <a:r>
              <a:rPr lang="en-US" b="1">
                <a:solidFill>
                  <a:srgbClr val="FF0000"/>
                </a:solidFill>
              </a:rPr>
              <a:t>: 12900</a:t>
            </a:r>
            <a:endParaRPr lang="en-US" b="1" dirty="0">
              <a:solidFill>
                <a:srgbClr val="FF0000"/>
              </a:solidFill>
            </a:endParaRPr>
          </a:p>
        </p:txBody>
      </p:sp>
      <p:sp>
        <p:nvSpPr>
          <p:cNvPr id="13" name="Oval 12" descr="Your startup LOGO">
            <a:extLst>
              <a:ext uri="{FF2B5EF4-FFF2-40B4-BE49-F238E27FC236}">
                <a16:creationId xmlns:a16="http://schemas.microsoft.com/office/drawing/2014/main" id="{5DBCE864-823D-4A13-9607-5DA1F0ED5FB8}"/>
              </a:ext>
              <a:ext uri="{C183D7F6-B498-43B3-948B-1728B52AA6E4}">
                <adec:decorative xmlns:adec="http://schemas.microsoft.com/office/drawing/2017/decorative" val="0"/>
              </a:ext>
            </a:extLst>
          </p:cNvPr>
          <p:cNvSpPr/>
          <p:nvPr/>
        </p:nvSpPr>
        <p:spPr>
          <a:xfrm>
            <a:off x="329773" y="252246"/>
            <a:ext cx="1251857" cy="807334"/>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Innov8</a:t>
            </a:r>
            <a:endParaRPr lang="en-IN" dirty="0"/>
          </a:p>
        </p:txBody>
      </p:sp>
      <p:pic>
        <p:nvPicPr>
          <p:cNvPr id="14" name="Picture 13">
            <a:extLst>
              <a:ext uri="{FF2B5EF4-FFF2-40B4-BE49-F238E27FC236}">
                <a16:creationId xmlns:a16="http://schemas.microsoft.com/office/drawing/2014/main" id="{2AA04E5F-6E09-967B-32B6-EA3F08F93FBC}"/>
              </a:ext>
            </a:extLst>
          </p:cNvPr>
          <p:cNvPicPr>
            <a:picLocks noChangeAspect="1"/>
          </p:cNvPicPr>
          <p:nvPr/>
        </p:nvPicPr>
        <p:blipFill>
          <a:blip r:embed="rId6"/>
          <a:stretch>
            <a:fillRect/>
          </a:stretch>
        </p:blipFill>
        <p:spPr>
          <a:xfrm>
            <a:off x="8921531" y="2729523"/>
            <a:ext cx="1041400" cy="1122698"/>
          </a:xfrm>
          <a:prstGeom prst="rect">
            <a:avLst/>
          </a:prstGeom>
        </p:spPr>
      </p:pic>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6570" y="4266976"/>
            <a:ext cx="2055229" cy="162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2931" y="1205330"/>
            <a:ext cx="1722198" cy="1349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5D8405A9-DAF7-3D68-13C9-8C445C3AC46F}"/>
              </a:ext>
            </a:extLst>
          </p:cNvPr>
          <p:cNvPicPr>
            <a:picLocks noChangeAspect="1"/>
          </p:cNvPicPr>
          <p:nvPr/>
        </p:nvPicPr>
        <p:blipFill>
          <a:blip r:embed="rId9"/>
          <a:stretch>
            <a:fillRect/>
          </a:stretch>
        </p:blipFill>
        <p:spPr>
          <a:xfrm>
            <a:off x="4410502" y="941799"/>
            <a:ext cx="4575843" cy="2573911"/>
          </a:xfrm>
          <a:prstGeom prst="rect">
            <a:avLst/>
          </a:prstGeom>
        </p:spPr>
      </p:pic>
    </p:spTree>
    <p:extLst>
      <p:ext uri="{BB962C8B-B14F-4D97-AF65-F5344CB8AC3E}">
        <p14:creationId xmlns:p14="http://schemas.microsoft.com/office/powerpoint/2010/main" val="3916788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8022</TotalTime>
  <Words>578</Words>
  <Application>Microsoft Office PowerPoint</Application>
  <PresentationFormat>Widescreen</PresentationFormat>
  <Paragraphs>108</Paragraphs>
  <Slides>7</Slides>
  <Notes>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ＭＳ Ｐゴシック</vt:lpstr>
      <vt:lpstr>Arial</vt:lpstr>
      <vt:lpstr>Calibri</vt:lpstr>
      <vt:lpstr>Courier New</vt:lpstr>
      <vt:lpstr>Garamond</vt:lpstr>
      <vt:lpstr>Times New Roman</vt:lpstr>
      <vt:lpstr>TradeGothic</vt:lpstr>
      <vt:lpstr>Wingdings</vt:lpstr>
      <vt:lpstr>Office Theme</vt:lpstr>
      <vt:lpstr>SMART INDIA HACKATHON 2025</vt:lpstr>
      <vt:lpstr> IDEA TITLE</vt:lpstr>
      <vt:lpstr>TECHNICAL APPROACH</vt:lpstr>
      <vt:lpstr>TECHNICAL APPROACH</vt:lpstr>
      <vt:lpstr>FEASIBILITY AND VIABILITY</vt:lpstr>
      <vt:lpstr>IMPACT AND BENEFITS</vt:lpstr>
      <vt:lpstr>RESEARCH  AND REFERENCES</vt:lpstr>
    </vt:vector>
  </TitlesOfParts>
  <Manager/>
  <Company>Crowdfunder,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Investor Pitch Deck Template</dc:title>
  <dc:subject/>
  <dc:creator>Crowdfunder</dc:creator>
  <cp:keywords/>
  <dc:description/>
  <cp:lastModifiedBy>Sanjay KN</cp:lastModifiedBy>
  <cp:revision>182</cp:revision>
  <dcterms:created xsi:type="dcterms:W3CDTF">2013-12-12T18:46:50Z</dcterms:created>
  <dcterms:modified xsi:type="dcterms:W3CDTF">2025-09-22T10:53:51Z</dcterms:modified>
  <cp:category/>
</cp:coreProperties>
</file>